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6" r:id="rId1"/>
  </p:sldMasterIdLst>
  <p:notesMasterIdLst>
    <p:notesMasterId r:id="rId23"/>
  </p:notesMasterIdLst>
  <p:sldIdLst>
    <p:sldId id="256" r:id="rId2"/>
    <p:sldId id="272" r:id="rId3"/>
    <p:sldId id="273" r:id="rId4"/>
    <p:sldId id="274" r:id="rId5"/>
    <p:sldId id="278" r:id="rId6"/>
    <p:sldId id="279" r:id="rId7"/>
    <p:sldId id="280" r:id="rId8"/>
    <p:sldId id="259" r:id="rId9"/>
    <p:sldId id="265" r:id="rId10"/>
    <p:sldId id="267" r:id="rId11"/>
    <p:sldId id="266" r:id="rId12"/>
    <p:sldId id="268" r:id="rId13"/>
    <p:sldId id="269" r:id="rId14"/>
    <p:sldId id="270" r:id="rId15"/>
    <p:sldId id="281" r:id="rId16"/>
    <p:sldId id="260" r:id="rId17"/>
    <p:sldId id="275" r:id="rId18"/>
    <p:sldId id="261" r:id="rId19"/>
    <p:sldId id="276" r:id="rId20"/>
    <p:sldId id="277" r:id="rId21"/>
    <p:sldId id="262"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7E7E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500"/>
    <p:restoredTop sz="59433" autoAdjust="0"/>
  </p:normalViewPr>
  <p:slideViewPr>
    <p:cSldViewPr snapToGrid="0">
      <p:cViewPr varScale="1">
        <p:scale>
          <a:sx n="49" d="100"/>
          <a:sy n="49" d="100"/>
        </p:scale>
        <p:origin x="176" y="62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FED8B4C-F872-BB40-941E-1DCEAAB37286}" type="datetimeFigureOut">
              <a:rPr lang="en-US" smtClean="0"/>
              <a:t>12/3/23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F049292-9110-EF43-9B06-BC27797FB358}" type="slidenum">
              <a:rPr lang="en-US" smtClean="0"/>
              <a:t>‹#›</a:t>
            </a:fld>
            <a:endParaRPr lang="en-US"/>
          </a:p>
        </p:txBody>
      </p:sp>
    </p:spTree>
    <p:extLst>
      <p:ext uri="{BB962C8B-B14F-4D97-AF65-F5344CB8AC3E}">
        <p14:creationId xmlns:p14="http://schemas.microsoft.com/office/powerpoint/2010/main" val="11529822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Hello everyone, I’m Mark. This is Matthew and Jasper. We worked on a final project regarding </a:t>
            </a:r>
            <a:r>
              <a:rPr lang="en-US" u="sng" dirty="0"/>
              <a:t>malware detection</a:t>
            </a:r>
            <a:r>
              <a:rPr lang="en-US" u="none" dirty="0"/>
              <a:t> of Android apps</a:t>
            </a:r>
            <a:endParaRPr lang="en-US" u="sng" dirty="0"/>
          </a:p>
          <a:p>
            <a:endParaRPr lang="en-US" dirty="0"/>
          </a:p>
        </p:txBody>
      </p:sp>
      <p:sp>
        <p:nvSpPr>
          <p:cNvPr id="4" name="Slide Number Placeholder 3"/>
          <p:cNvSpPr>
            <a:spLocks noGrp="1"/>
          </p:cNvSpPr>
          <p:nvPr>
            <p:ph type="sldNum" sz="quarter" idx="5"/>
          </p:nvPr>
        </p:nvSpPr>
        <p:spPr/>
        <p:txBody>
          <a:bodyPr/>
          <a:lstStyle/>
          <a:p>
            <a:fld id="{AF049292-9110-EF43-9B06-BC27797FB358}" type="slidenum">
              <a:rPr lang="en-US" smtClean="0"/>
              <a:t>1</a:t>
            </a:fld>
            <a:endParaRPr lang="en-US"/>
          </a:p>
        </p:txBody>
      </p:sp>
    </p:spTree>
    <p:extLst>
      <p:ext uri="{BB962C8B-B14F-4D97-AF65-F5344CB8AC3E}">
        <p14:creationId xmlns:p14="http://schemas.microsoft.com/office/powerpoint/2010/main" val="5441328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049292-9110-EF43-9B06-BC27797FB358}" type="slidenum">
              <a:rPr lang="en-US" smtClean="0"/>
              <a:t>11</a:t>
            </a:fld>
            <a:endParaRPr lang="en-US"/>
          </a:p>
        </p:txBody>
      </p:sp>
    </p:spTree>
    <p:extLst>
      <p:ext uri="{BB962C8B-B14F-4D97-AF65-F5344CB8AC3E}">
        <p14:creationId xmlns:p14="http://schemas.microsoft.com/office/powerpoint/2010/main" val="26370224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049292-9110-EF43-9B06-BC27797FB358}" type="slidenum">
              <a:rPr lang="en-US" smtClean="0"/>
              <a:t>12</a:t>
            </a:fld>
            <a:endParaRPr lang="en-US"/>
          </a:p>
        </p:txBody>
      </p:sp>
    </p:spTree>
    <p:extLst>
      <p:ext uri="{BB962C8B-B14F-4D97-AF65-F5344CB8AC3E}">
        <p14:creationId xmlns:p14="http://schemas.microsoft.com/office/powerpoint/2010/main" val="40130065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049292-9110-EF43-9B06-BC27797FB358}" type="slidenum">
              <a:rPr lang="en-US" smtClean="0"/>
              <a:t>13</a:t>
            </a:fld>
            <a:endParaRPr lang="en-US"/>
          </a:p>
        </p:txBody>
      </p:sp>
    </p:spTree>
    <p:extLst>
      <p:ext uri="{BB962C8B-B14F-4D97-AF65-F5344CB8AC3E}">
        <p14:creationId xmlns:p14="http://schemas.microsoft.com/office/powerpoint/2010/main" val="29268900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049292-9110-EF43-9B06-BC27797FB358}" type="slidenum">
              <a:rPr lang="en-US" smtClean="0"/>
              <a:t>14</a:t>
            </a:fld>
            <a:endParaRPr lang="en-US"/>
          </a:p>
        </p:txBody>
      </p:sp>
    </p:spTree>
    <p:extLst>
      <p:ext uri="{BB962C8B-B14F-4D97-AF65-F5344CB8AC3E}">
        <p14:creationId xmlns:p14="http://schemas.microsoft.com/office/powerpoint/2010/main" val="9971166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source:</a:t>
            </a:r>
          </a:p>
          <a:p>
            <a:r>
              <a:rPr lang="en-US" dirty="0"/>
              <a:t>https://www.researchgate.net/figure/Repeated-K-Fold-Cross-Validation-A-repeated-10-fold-CV-was-applied-The-10-fold-CV-works_fig1_328798891</a:t>
            </a:r>
          </a:p>
        </p:txBody>
      </p:sp>
      <p:sp>
        <p:nvSpPr>
          <p:cNvPr id="4" name="Slide Number Placeholder 3"/>
          <p:cNvSpPr>
            <a:spLocks noGrp="1"/>
          </p:cNvSpPr>
          <p:nvPr>
            <p:ph type="sldNum" sz="quarter" idx="5"/>
          </p:nvPr>
        </p:nvSpPr>
        <p:spPr/>
        <p:txBody>
          <a:bodyPr/>
          <a:lstStyle/>
          <a:p>
            <a:fld id="{AF049292-9110-EF43-9B06-BC27797FB358}" type="slidenum">
              <a:rPr lang="en-US" smtClean="0"/>
              <a:t>15</a:t>
            </a:fld>
            <a:endParaRPr lang="en-US"/>
          </a:p>
        </p:txBody>
      </p:sp>
    </p:spTree>
    <p:extLst>
      <p:ext uri="{BB962C8B-B14F-4D97-AF65-F5344CB8AC3E}">
        <p14:creationId xmlns:p14="http://schemas.microsoft.com/office/powerpoint/2010/main" val="17962461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u="sng" dirty="0"/>
              <a:t>Motivation: Introduce the Malware issue</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those of us unfamiliar with the concept, malware is a type of software that is designed to harm or exploit any device it infects. It can be used to steal personal information, damage files or even take control of a device.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How some of this Malware can get into your phone, is through permissions. Permissions are those notifications you get on your phone when you download an app. It would ask for permission to gain access to photos, your location </a:t>
            </a:r>
            <a:r>
              <a:rPr lang="en-US" dirty="0" err="1"/>
              <a:t>etc</a:t>
            </a:r>
            <a:r>
              <a:rPr lang="en-US" dirty="0"/>
              <a:t>…  Malware hiding in one of these apps can get into your phone and steal personal information from you. Think of the passwords you have saved for some of your accounts. That is information you definitely don’t want distributed. </a:t>
            </a:r>
          </a:p>
          <a:p>
            <a:endParaRPr lang="en-US" dirty="0"/>
          </a:p>
          <a:p>
            <a:r>
              <a:rPr lang="en-US" u="sng" dirty="0"/>
              <a:t>Objective: Android malware</a:t>
            </a:r>
          </a:p>
          <a:p>
            <a:r>
              <a:rPr lang="en-US" dirty="0"/>
              <a:t>The Android operating system is a popular choice, capturing over 70% of the  global smartphone market. Because of the rapid growth of Android apps and it’s open-source nature has made it an easy target for malware. </a:t>
            </a:r>
          </a:p>
          <a:p>
            <a:endParaRPr lang="en-US" dirty="0"/>
          </a:p>
          <a:p>
            <a:r>
              <a:rPr lang="en-US" dirty="0"/>
              <a:t>Because newer permissions get added by Android and because app developers have the ability to create custom permissions, there are plenty of opportunities for malware to infect our mobile devices. Despite Android updates to help curb the harm of malicious software, malware also adapts with time. </a:t>
            </a:r>
          </a:p>
        </p:txBody>
      </p:sp>
      <p:sp>
        <p:nvSpPr>
          <p:cNvPr id="4" name="Slide Number Placeholder 3"/>
          <p:cNvSpPr>
            <a:spLocks noGrp="1"/>
          </p:cNvSpPr>
          <p:nvPr>
            <p:ph type="sldNum" sz="quarter" idx="5"/>
          </p:nvPr>
        </p:nvSpPr>
        <p:spPr/>
        <p:txBody>
          <a:bodyPr/>
          <a:lstStyle/>
          <a:p>
            <a:fld id="{AF049292-9110-EF43-9B06-BC27797FB358}" type="slidenum">
              <a:rPr lang="en-US" smtClean="0"/>
              <a:t>2</a:t>
            </a:fld>
            <a:endParaRPr lang="en-US"/>
          </a:p>
        </p:txBody>
      </p:sp>
    </p:spTree>
    <p:extLst>
      <p:ext uri="{BB962C8B-B14F-4D97-AF65-F5344CB8AC3E}">
        <p14:creationId xmlns:p14="http://schemas.microsoft.com/office/powerpoint/2010/main" val="35012235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Therefore it would be make sense to check newly created permissions for significance in detecting malware. </a:t>
            </a:r>
          </a:p>
          <a:p>
            <a:endParaRPr lang="en-US" dirty="0"/>
          </a:p>
          <a:p>
            <a:r>
              <a:rPr lang="en-US" dirty="0"/>
              <a:t>Recent papers like those of Mathur and Akbar have shown promise in using these system permissions to classify malware using machine learning. </a:t>
            </a:r>
          </a:p>
          <a:p>
            <a:endParaRPr lang="en-US" dirty="0"/>
          </a:p>
          <a:p>
            <a:r>
              <a:rPr lang="en-US" dirty="0"/>
              <a:t>The main objective of our project is to build a malware detection classifier of the same ilk as the latest literature. </a:t>
            </a:r>
          </a:p>
          <a:p>
            <a:endParaRPr lang="en-US" dirty="0"/>
          </a:p>
          <a:p>
            <a:r>
              <a:rPr lang="en-US" dirty="0"/>
              <a:t>Mainly what we’re looking to do is to </a:t>
            </a:r>
          </a:p>
          <a:p>
            <a:pPr marL="228600" indent="-228600">
              <a:buAutoNum type="arabicPeriod"/>
            </a:pPr>
            <a:r>
              <a:rPr lang="en-US" dirty="0"/>
              <a:t>build a model with the best performance using readily available features, </a:t>
            </a:r>
          </a:p>
          <a:p>
            <a:pPr marL="228600" indent="-228600">
              <a:buAutoNum type="arabicPeriod"/>
            </a:pPr>
            <a:r>
              <a:rPr lang="en-US" dirty="0"/>
              <a:t>Gain insight into the nature of malware and see which permissions are most frequently occurring and the importance of the top features in both malware and benign apps.</a:t>
            </a:r>
          </a:p>
        </p:txBody>
      </p:sp>
      <p:sp>
        <p:nvSpPr>
          <p:cNvPr id="4" name="Slide Number Placeholder 3"/>
          <p:cNvSpPr>
            <a:spLocks noGrp="1"/>
          </p:cNvSpPr>
          <p:nvPr>
            <p:ph type="sldNum" sz="quarter" idx="5"/>
          </p:nvPr>
        </p:nvSpPr>
        <p:spPr/>
        <p:txBody>
          <a:bodyPr/>
          <a:lstStyle/>
          <a:p>
            <a:fld id="{AF049292-9110-EF43-9B06-BC27797FB358}" type="slidenum">
              <a:rPr lang="en-US" smtClean="0"/>
              <a:t>3</a:t>
            </a:fld>
            <a:endParaRPr lang="en-US"/>
          </a:p>
        </p:txBody>
      </p:sp>
    </p:spTree>
    <p:extLst>
      <p:ext uri="{BB962C8B-B14F-4D97-AF65-F5344CB8AC3E}">
        <p14:creationId xmlns:p14="http://schemas.microsoft.com/office/powerpoint/2010/main" val="39191640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u="sng" dirty="0"/>
              <a:t>Discuss the dataset</a:t>
            </a:r>
            <a:endParaRPr lang="en-US" u="none" dirty="0"/>
          </a:p>
          <a:p>
            <a:r>
              <a:rPr lang="en-US" dirty="0"/>
              <a:t>We sourced our dataset called </a:t>
            </a:r>
            <a:r>
              <a:rPr lang="en-US" dirty="0" err="1"/>
              <a:t>NATICUSdroid</a:t>
            </a:r>
            <a:r>
              <a:rPr lang="en-US" dirty="0"/>
              <a:t> from the UC Irvine Repository generated by Mathur(2021). The dataset size contains information of roughly 30,000 benign and malware collected from 2010-2019. </a:t>
            </a:r>
          </a:p>
          <a:p>
            <a:endParaRPr lang="en-US" dirty="0"/>
          </a:p>
          <a:p>
            <a:r>
              <a:rPr lang="en-US" dirty="0"/>
              <a:t>Their data had two main sources. </a:t>
            </a:r>
          </a:p>
          <a:p>
            <a:r>
              <a:rPr lang="en-US" dirty="0"/>
              <a:t>Benign apps were taken from the </a:t>
            </a:r>
            <a:r>
              <a:rPr lang="en-US" dirty="0" err="1"/>
              <a:t>Androzoo</a:t>
            </a:r>
            <a:r>
              <a:rPr lang="en-US" dirty="0"/>
              <a:t> database. Although a few sources like the Google Play Store and Samsung have been known to contain malware, for simplicity, an assumption was made that the apps from these sources exhibit non-malicious behavior. To add additional assurance, the apps chosen were ones that were rated ‘benign’ by an antivirus software and further pruned using a threshold of a specific API protection level resulting in 14633 benign apps. </a:t>
            </a:r>
          </a:p>
          <a:p>
            <a:endParaRPr lang="en-US" dirty="0"/>
          </a:p>
          <a:p>
            <a:r>
              <a:rPr lang="en-US" dirty="0"/>
              <a:t>The malware dataset was taken from Argus Lab’s Android Malware Database, of which a similar random sample size of 14700 was taken.</a:t>
            </a:r>
          </a:p>
          <a:p>
            <a:endParaRPr lang="en-US" dirty="0"/>
          </a:p>
          <a:p>
            <a:r>
              <a:rPr lang="en-US" dirty="0"/>
              <a:t>After computing permission frequencies, the permissions that were called by less than 100 apps were removed which narrowed down the original 6761 features down to 86.</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AF049292-9110-EF43-9B06-BC27797FB358}" type="slidenum">
              <a:rPr lang="en-US" smtClean="0"/>
              <a:t>4</a:t>
            </a:fld>
            <a:endParaRPr lang="en-US"/>
          </a:p>
        </p:txBody>
      </p:sp>
    </p:spTree>
    <p:extLst>
      <p:ext uri="{BB962C8B-B14F-4D97-AF65-F5344CB8AC3E}">
        <p14:creationId xmlns:p14="http://schemas.microsoft.com/office/powerpoint/2010/main" val="13487979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started with a bit of EDA before delving into building our model.</a:t>
            </a:r>
          </a:p>
          <a:p>
            <a:endParaRPr lang="en-US" dirty="0"/>
          </a:p>
          <a:p>
            <a:r>
              <a:rPr lang="en-US" dirty="0"/>
              <a:t>First, in the initial </a:t>
            </a:r>
            <a:r>
              <a:rPr lang="en-US" dirty="0" err="1"/>
              <a:t>inpection</a:t>
            </a:r>
            <a:r>
              <a:rPr lang="en-US" dirty="0"/>
              <a:t> of the data we found that certain permissions were used in over 75% of the apps. A permission with a high usage frequency may not necessarily be a relevant feature for malware detection so in building our model, this was something for us to keep in mind. </a:t>
            </a:r>
          </a:p>
        </p:txBody>
      </p:sp>
      <p:sp>
        <p:nvSpPr>
          <p:cNvPr id="4" name="Slide Number Placeholder 3"/>
          <p:cNvSpPr>
            <a:spLocks noGrp="1"/>
          </p:cNvSpPr>
          <p:nvPr>
            <p:ph type="sldNum" sz="quarter" idx="5"/>
          </p:nvPr>
        </p:nvSpPr>
        <p:spPr/>
        <p:txBody>
          <a:bodyPr/>
          <a:lstStyle/>
          <a:p>
            <a:fld id="{AF049292-9110-EF43-9B06-BC27797FB358}" type="slidenum">
              <a:rPr lang="en-US" smtClean="0"/>
              <a:t>5</a:t>
            </a:fld>
            <a:endParaRPr lang="en-US"/>
          </a:p>
        </p:txBody>
      </p:sp>
    </p:spTree>
    <p:extLst>
      <p:ext uri="{BB962C8B-B14F-4D97-AF65-F5344CB8AC3E}">
        <p14:creationId xmlns:p14="http://schemas.microsoft.com/office/powerpoint/2010/main" val="16865702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inspecting the heatmap of our correlation matrix we saw no serious issues of multicollinearity with the except of very few features which we also will take into account when building our model. </a:t>
            </a:r>
          </a:p>
        </p:txBody>
      </p:sp>
      <p:sp>
        <p:nvSpPr>
          <p:cNvPr id="4" name="Slide Number Placeholder 3"/>
          <p:cNvSpPr>
            <a:spLocks noGrp="1"/>
          </p:cNvSpPr>
          <p:nvPr>
            <p:ph type="sldNum" sz="quarter" idx="5"/>
          </p:nvPr>
        </p:nvSpPr>
        <p:spPr/>
        <p:txBody>
          <a:bodyPr/>
          <a:lstStyle/>
          <a:p>
            <a:fld id="{AF049292-9110-EF43-9B06-BC27797FB358}" type="slidenum">
              <a:rPr lang="en-US" smtClean="0"/>
              <a:t>6</a:t>
            </a:fld>
            <a:endParaRPr lang="en-US"/>
          </a:p>
        </p:txBody>
      </p:sp>
    </p:spTree>
    <p:extLst>
      <p:ext uri="{BB962C8B-B14F-4D97-AF65-F5344CB8AC3E}">
        <p14:creationId xmlns:p14="http://schemas.microsoft.com/office/powerpoint/2010/main" val="8988944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source:</a:t>
            </a:r>
          </a:p>
          <a:p>
            <a:r>
              <a:rPr lang="en-US" dirty="0"/>
              <a:t>https://www.researchgate.net/figure/Repeated-K-Fold-Cross-Validation-A-repeated-10-fold-CV-was-applied-The-10-fold-CV-works_fig1_328798891</a:t>
            </a:r>
          </a:p>
        </p:txBody>
      </p:sp>
      <p:sp>
        <p:nvSpPr>
          <p:cNvPr id="4" name="Slide Number Placeholder 3"/>
          <p:cNvSpPr>
            <a:spLocks noGrp="1"/>
          </p:cNvSpPr>
          <p:nvPr>
            <p:ph type="sldNum" sz="quarter" idx="5"/>
          </p:nvPr>
        </p:nvSpPr>
        <p:spPr/>
        <p:txBody>
          <a:bodyPr/>
          <a:lstStyle/>
          <a:p>
            <a:fld id="{AF049292-9110-EF43-9B06-BC27797FB358}" type="slidenum">
              <a:rPr lang="en-US" smtClean="0"/>
              <a:t>7</a:t>
            </a:fld>
            <a:endParaRPr lang="en-US"/>
          </a:p>
        </p:txBody>
      </p:sp>
    </p:spTree>
    <p:extLst>
      <p:ext uri="{BB962C8B-B14F-4D97-AF65-F5344CB8AC3E}">
        <p14:creationId xmlns:p14="http://schemas.microsoft.com/office/powerpoint/2010/main" val="7962350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source:</a:t>
            </a:r>
          </a:p>
          <a:p>
            <a:r>
              <a:rPr lang="en-US" dirty="0"/>
              <a:t>https://www.researchgate.net/figure/Repeated-K-Fold-Cross-Validation-A-repeated-10-fold-CV-was-applied-The-10-fold-CV-works_fig1_328798891</a:t>
            </a:r>
          </a:p>
        </p:txBody>
      </p:sp>
      <p:sp>
        <p:nvSpPr>
          <p:cNvPr id="4" name="Slide Number Placeholder 3"/>
          <p:cNvSpPr>
            <a:spLocks noGrp="1"/>
          </p:cNvSpPr>
          <p:nvPr>
            <p:ph type="sldNum" sz="quarter" idx="5"/>
          </p:nvPr>
        </p:nvSpPr>
        <p:spPr/>
        <p:txBody>
          <a:bodyPr/>
          <a:lstStyle/>
          <a:p>
            <a:fld id="{AF049292-9110-EF43-9B06-BC27797FB358}" type="slidenum">
              <a:rPr lang="en-US" smtClean="0"/>
              <a:t>8</a:t>
            </a:fld>
            <a:endParaRPr lang="en-US"/>
          </a:p>
        </p:txBody>
      </p:sp>
    </p:spTree>
    <p:extLst>
      <p:ext uri="{BB962C8B-B14F-4D97-AF65-F5344CB8AC3E}">
        <p14:creationId xmlns:p14="http://schemas.microsoft.com/office/powerpoint/2010/main" val="14241833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Random Forest and k-Nearest Neighbors are the most successful models from Mathur (2021). We select these to replicate their results.</a:t>
            </a:r>
          </a:p>
          <a:p>
            <a:r>
              <a:rPr lang="en-US" dirty="0"/>
              <a:t>In addition, we also experiment with:</a:t>
            </a:r>
          </a:p>
          <a:p>
            <a:r>
              <a:rPr lang="en-US" dirty="0"/>
              <a:t>Logistic Regression (to test a linear baseline)</a:t>
            </a:r>
          </a:p>
          <a:p>
            <a:r>
              <a:rPr lang="en-US" dirty="0"/>
              <a:t>Feedforward Neural Network</a:t>
            </a:r>
          </a:p>
          <a:p>
            <a:r>
              <a:rPr lang="en-US" dirty="0"/>
              <a:t>Stacking Ensemble</a:t>
            </a:r>
          </a:p>
          <a:p>
            <a:endParaRPr lang="en-US" dirty="0"/>
          </a:p>
          <a:p>
            <a:r>
              <a:rPr lang="en-US" dirty="0"/>
              <a:t>Image source:</a:t>
            </a:r>
          </a:p>
          <a:p>
            <a:r>
              <a:rPr lang="en-US" dirty="0"/>
              <a:t>https://scipython.com/blog/plotting-the-decision-boundary-of-a-logistic-regression-model/</a:t>
            </a:r>
          </a:p>
        </p:txBody>
      </p:sp>
      <p:sp>
        <p:nvSpPr>
          <p:cNvPr id="4" name="Slide Number Placeholder 3"/>
          <p:cNvSpPr>
            <a:spLocks noGrp="1"/>
          </p:cNvSpPr>
          <p:nvPr>
            <p:ph type="sldNum" sz="quarter" idx="5"/>
          </p:nvPr>
        </p:nvSpPr>
        <p:spPr/>
        <p:txBody>
          <a:bodyPr/>
          <a:lstStyle/>
          <a:p>
            <a:fld id="{AF049292-9110-EF43-9B06-BC27797FB358}" type="slidenum">
              <a:rPr lang="en-US" smtClean="0"/>
              <a:t>10</a:t>
            </a:fld>
            <a:endParaRPr lang="en-US"/>
          </a:p>
        </p:txBody>
      </p:sp>
    </p:spTree>
    <p:extLst>
      <p:ext uri="{BB962C8B-B14F-4D97-AF65-F5344CB8AC3E}">
        <p14:creationId xmlns:p14="http://schemas.microsoft.com/office/powerpoint/2010/main" val="293472422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5185BB-8B07-4DC9-86F3-2A225C77748D}"/>
              </a:ext>
            </a:extLst>
          </p:cNvPr>
          <p:cNvSpPr>
            <a:spLocks noGrp="1"/>
          </p:cNvSpPr>
          <p:nvPr>
            <p:ph type="ctrTitle"/>
          </p:nvPr>
        </p:nvSpPr>
        <p:spPr>
          <a:xfrm>
            <a:off x="1600200" y="1261872"/>
            <a:ext cx="7638222" cy="2852928"/>
          </a:xfrm>
        </p:spPr>
        <p:txBody>
          <a:bodyPr anchor="b">
            <a:normAutofit/>
          </a:bodyPr>
          <a:lstStyle>
            <a:lvl1pPr algn="l">
              <a:lnSpc>
                <a:spcPct val="130000"/>
              </a:lnSpc>
              <a:defRPr sz="3600" spc="1300" baseline="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514D496A-6E7A-4923-8ED5-B4164125DEB6}"/>
              </a:ext>
            </a:extLst>
          </p:cNvPr>
          <p:cNvSpPr>
            <a:spLocks noGrp="1"/>
          </p:cNvSpPr>
          <p:nvPr>
            <p:ph type="subTitle" idx="1"/>
          </p:nvPr>
        </p:nvSpPr>
        <p:spPr>
          <a:xfrm>
            <a:off x="1600200" y="4681728"/>
            <a:ext cx="7638222" cy="929296"/>
          </a:xfrm>
          <a:prstGeom prst="rect">
            <a:avLst/>
          </a:prstGeom>
        </p:spPr>
        <p:txBody>
          <a:bodyPr>
            <a:normAutofit/>
          </a:bodyPr>
          <a:lstStyle>
            <a:lvl1pPr marL="0" indent="0" algn="l">
              <a:lnSpc>
                <a:spcPct val="130000"/>
              </a:lnSpc>
              <a:buNone/>
              <a:defRPr sz="1600" b="1" cap="all" spc="6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3F5E3D20-43DC-4C14-8CFF-18545AED1B5B}"/>
              </a:ext>
            </a:extLst>
          </p:cNvPr>
          <p:cNvSpPr>
            <a:spLocks noGrp="1"/>
          </p:cNvSpPr>
          <p:nvPr>
            <p:ph type="dt" sz="half" idx="10"/>
          </p:nvPr>
        </p:nvSpPr>
        <p:spPr/>
        <p:txBody>
          <a:bodyPr/>
          <a:lstStyle/>
          <a:p>
            <a:fld id="{E6171E64-FE02-4DE5-B72F-53C3706641C3}" type="datetimeFigureOut">
              <a:rPr lang="en-US" smtClean="0"/>
              <a:t>12/3/23</a:t>
            </a:fld>
            <a:endParaRPr lang="en-US"/>
          </a:p>
        </p:txBody>
      </p:sp>
      <p:sp>
        <p:nvSpPr>
          <p:cNvPr id="5" name="Footer Placeholder 4">
            <a:extLst>
              <a:ext uri="{FF2B5EF4-FFF2-40B4-BE49-F238E27FC236}">
                <a16:creationId xmlns:a16="http://schemas.microsoft.com/office/drawing/2014/main" id="{E34FC300-5AFC-418B-85FD-EFA94BD7AF4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69C7E81-ED3C-4DB0-8E74-AD2A87E6BE8A}"/>
              </a:ext>
            </a:extLst>
          </p:cNvPr>
          <p:cNvSpPr>
            <a:spLocks noGrp="1"/>
          </p:cNvSpPr>
          <p:nvPr>
            <p:ph type="sldNum" sz="quarter" idx="12"/>
          </p:nvPr>
        </p:nvSpPr>
        <p:spPr/>
        <p:txBody>
          <a:bodyPr/>
          <a:lstStyle/>
          <a:p>
            <a:fld id="{91F18EF7-BE1E-4ECB-84D4-67C2B4D8F095}" type="slidenum">
              <a:rPr lang="en-US" smtClean="0"/>
              <a:t>‹#›</a:t>
            </a:fld>
            <a:endParaRPr lang="en-US"/>
          </a:p>
        </p:txBody>
      </p:sp>
      <p:grpSp>
        <p:nvGrpSpPr>
          <p:cNvPr id="7" name="Group 6">
            <a:extLst>
              <a:ext uri="{FF2B5EF4-FFF2-40B4-BE49-F238E27FC236}">
                <a16:creationId xmlns:a16="http://schemas.microsoft.com/office/drawing/2014/main" id="{F0C817C9-850F-4FB6-B93B-CF3076C4A5C1}"/>
              </a:ext>
            </a:extLst>
          </p:cNvPr>
          <p:cNvGrpSpPr/>
          <p:nvPr/>
        </p:nvGrpSpPr>
        <p:grpSpPr>
          <a:xfrm flipH="1">
            <a:off x="0" y="0"/>
            <a:ext cx="567782" cy="3306479"/>
            <a:chOff x="11619770" y="-2005"/>
            <a:chExt cx="567782" cy="3306479"/>
          </a:xfrm>
        </p:grpSpPr>
        <p:sp>
          <p:nvSpPr>
            <p:cNvPr id="8" name="Freeform: Shape 7">
              <a:extLst>
                <a:ext uri="{FF2B5EF4-FFF2-40B4-BE49-F238E27FC236}">
                  <a16:creationId xmlns:a16="http://schemas.microsoft.com/office/drawing/2014/main" id="{159433A8-B67D-4675-AFDE-131069A709FC}"/>
                </a:ext>
              </a:extLst>
            </p:cNvPr>
            <p:cNvSpPr/>
            <p:nvPr/>
          </p:nvSpPr>
          <p:spPr>
            <a:xfrm flipV="1">
              <a:off x="11619770" y="373807"/>
              <a:ext cx="526228" cy="2930667"/>
            </a:xfrm>
            <a:custGeom>
              <a:avLst/>
              <a:gdLst>
                <a:gd name="connsiteX0" fmla="*/ 757287 w 757287"/>
                <a:gd name="connsiteY0" fmla="*/ 3694096 h 3694096"/>
                <a:gd name="connsiteX1" fmla="*/ 757287 w 757287"/>
                <a:gd name="connsiteY1" fmla="*/ 0 h 3694096"/>
                <a:gd name="connsiteX2" fmla="*/ 0 w 757287"/>
                <a:gd name="connsiteY2" fmla="*/ 0 h 3694096"/>
                <a:gd name="connsiteX3" fmla="*/ 0 w 757287"/>
                <a:gd name="connsiteY3" fmla="*/ 3686094 h 3694096"/>
              </a:gdLst>
              <a:ahLst/>
              <a:cxnLst>
                <a:cxn ang="0">
                  <a:pos x="connsiteX0" y="connsiteY0"/>
                </a:cxn>
                <a:cxn ang="0">
                  <a:pos x="connsiteX1" y="connsiteY1"/>
                </a:cxn>
                <a:cxn ang="0">
                  <a:pos x="connsiteX2" y="connsiteY2"/>
                </a:cxn>
                <a:cxn ang="0">
                  <a:pos x="connsiteX3" y="connsiteY3"/>
                </a:cxn>
              </a:cxnLst>
              <a:rect l="l" t="t" r="r" b="b"/>
              <a:pathLst>
                <a:path w="757287" h="3694096">
                  <a:moveTo>
                    <a:pt x="757287" y="3694096"/>
                  </a:moveTo>
                  <a:lnTo>
                    <a:pt x="757287" y="0"/>
                  </a:lnTo>
                  <a:lnTo>
                    <a:pt x="0" y="0"/>
                  </a:lnTo>
                  <a:lnTo>
                    <a:pt x="0" y="3686094"/>
                  </a:lnTo>
                  <a:close/>
                </a:path>
              </a:pathLst>
            </a:custGeom>
            <a:blipFill dpi="0" rotWithShape="1">
              <a:blip r:embed="rId2">
                <a:extLst>
                  <a:ext uri="{96DAC541-7B7A-43D3-8B79-37D633B846F1}">
                    <asvg:svgBlip xmlns:asvg="http://schemas.microsoft.com/office/drawing/2016/SVG/main" r:embed="rId3"/>
                  </a:ext>
                </a:extLst>
              </a:blip>
              <a:srcRect/>
              <a:tile tx="0" ty="0" sx="6000" sy="6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Rectangle 8">
              <a:extLst>
                <a:ext uri="{FF2B5EF4-FFF2-40B4-BE49-F238E27FC236}">
                  <a16:creationId xmlns:a16="http://schemas.microsoft.com/office/drawing/2014/main" id="{E1CD1C45-6A4D-4237-B39C-2D58F401A8C5}"/>
                </a:ext>
                <a:ext uri="{C183D7F6-B498-43B3-948B-1728B52AA6E4}">
                  <adec:decorative xmlns:adec="http://schemas.microsoft.com/office/drawing/2017/decorative" val="1"/>
                </a:ext>
              </a:extLst>
            </p:cNvPr>
            <p:cNvSpPr/>
            <p:nvPr/>
          </p:nvSpPr>
          <p:spPr>
            <a:xfrm flipH="1" flipV="1">
              <a:off x="11980943" y="-2005"/>
              <a:ext cx="206609" cy="20213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2546234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2958AD-1CAD-45B3-B83D-DC9D33CD613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9153F2E-0397-4423-8A88-D0059DEAF0CE}"/>
              </a:ext>
            </a:extLst>
          </p:cNvPr>
          <p:cNvSpPr>
            <a:spLocks noGrp="1"/>
          </p:cNvSpPr>
          <p:nvPr>
            <p:ph type="body" orient="vert" idx="1"/>
          </p:nvPr>
        </p:nvSpPr>
        <p:spPr>
          <a:xfrm>
            <a:off x="808662" y="2019299"/>
            <a:ext cx="10357666" cy="4114801"/>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27ADDE1-7025-4FA9-822D-481685085490}"/>
              </a:ext>
            </a:extLst>
          </p:cNvPr>
          <p:cNvSpPr>
            <a:spLocks noGrp="1"/>
          </p:cNvSpPr>
          <p:nvPr>
            <p:ph type="dt" sz="half" idx="10"/>
          </p:nvPr>
        </p:nvSpPr>
        <p:spPr/>
        <p:txBody>
          <a:bodyPr/>
          <a:lstStyle/>
          <a:p>
            <a:fld id="{E6171E64-FE02-4DE5-B72F-53C3706641C3}" type="datetimeFigureOut">
              <a:rPr lang="en-US" smtClean="0"/>
              <a:t>12/3/23</a:t>
            </a:fld>
            <a:endParaRPr lang="en-US"/>
          </a:p>
        </p:txBody>
      </p:sp>
      <p:sp>
        <p:nvSpPr>
          <p:cNvPr id="5" name="Footer Placeholder 4">
            <a:extLst>
              <a:ext uri="{FF2B5EF4-FFF2-40B4-BE49-F238E27FC236}">
                <a16:creationId xmlns:a16="http://schemas.microsoft.com/office/drawing/2014/main" id="{6B2A73E0-F328-46DC-98BE-CA0981F75A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4652226-010C-494F-8BE8-BF91F3553DD5}"/>
              </a:ext>
            </a:extLst>
          </p:cNvPr>
          <p:cNvSpPr>
            <a:spLocks noGrp="1"/>
          </p:cNvSpPr>
          <p:nvPr>
            <p:ph type="sldNum" sz="quarter" idx="12"/>
          </p:nvPr>
        </p:nvSpPr>
        <p:spPr/>
        <p:txBody>
          <a:bodyPr/>
          <a:lstStyle/>
          <a:p>
            <a:fld id="{91F18EF7-BE1E-4ECB-84D4-67C2B4D8F095}" type="slidenum">
              <a:rPr lang="en-US" smtClean="0"/>
              <a:t>‹#›</a:t>
            </a:fld>
            <a:endParaRPr lang="en-US"/>
          </a:p>
        </p:txBody>
      </p:sp>
      <p:grpSp>
        <p:nvGrpSpPr>
          <p:cNvPr id="7" name="Group 6">
            <a:extLst>
              <a:ext uri="{FF2B5EF4-FFF2-40B4-BE49-F238E27FC236}">
                <a16:creationId xmlns:a16="http://schemas.microsoft.com/office/drawing/2014/main" id="{9F89E9C4-9D18-4529-BC0C-68EAE507CDF8}"/>
              </a:ext>
            </a:extLst>
          </p:cNvPr>
          <p:cNvGrpSpPr/>
          <p:nvPr/>
        </p:nvGrpSpPr>
        <p:grpSpPr>
          <a:xfrm flipH="1" flipV="1">
            <a:off x="0" y="3551521"/>
            <a:ext cx="567782" cy="3306479"/>
            <a:chOff x="11619770" y="-2005"/>
            <a:chExt cx="567782" cy="3306479"/>
          </a:xfrm>
        </p:grpSpPr>
        <p:sp>
          <p:nvSpPr>
            <p:cNvPr id="8" name="Freeform: Shape 7">
              <a:extLst>
                <a:ext uri="{FF2B5EF4-FFF2-40B4-BE49-F238E27FC236}">
                  <a16:creationId xmlns:a16="http://schemas.microsoft.com/office/drawing/2014/main" id="{D7DF5937-0C03-4786-AB62-3CF7CECB92D6}"/>
                </a:ext>
              </a:extLst>
            </p:cNvPr>
            <p:cNvSpPr/>
            <p:nvPr/>
          </p:nvSpPr>
          <p:spPr>
            <a:xfrm flipV="1">
              <a:off x="11619770" y="373807"/>
              <a:ext cx="526228" cy="2930667"/>
            </a:xfrm>
            <a:custGeom>
              <a:avLst/>
              <a:gdLst>
                <a:gd name="connsiteX0" fmla="*/ 757287 w 757287"/>
                <a:gd name="connsiteY0" fmla="*/ 3694096 h 3694096"/>
                <a:gd name="connsiteX1" fmla="*/ 757287 w 757287"/>
                <a:gd name="connsiteY1" fmla="*/ 0 h 3694096"/>
                <a:gd name="connsiteX2" fmla="*/ 0 w 757287"/>
                <a:gd name="connsiteY2" fmla="*/ 0 h 3694096"/>
                <a:gd name="connsiteX3" fmla="*/ 0 w 757287"/>
                <a:gd name="connsiteY3" fmla="*/ 3686094 h 3694096"/>
              </a:gdLst>
              <a:ahLst/>
              <a:cxnLst>
                <a:cxn ang="0">
                  <a:pos x="connsiteX0" y="connsiteY0"/>
                </a:cxn>
                <a:cxn ang="0">
                  <a:pos x="connsiteX1" y="connsiteY1"/>
                </a:cxn>
                <a:cxn ang="0">
                  <a:pos x="connsiteX2" y="connsiteY2"/>
                </a:cxn>
                <a:cxn ang="0">
                  <a:pos x="connsiteX3" y="connsiteY3"/>
                </a:cxn>
              </a:cxnLst>
              <a:rect l="l" t="t" r="r" b="b"/>
              <a:pathLst>
                <a:path w="757287" h="3694096">
                  <a:moveTo>
                    <a:pt x="757287" y="3694096"/>
                  </a:moveTo>
                  <a:lnTo>
                    <a:pt x="757287" y="0"/>
                  </a:lnTo>
                  <a:lnTo>
                    <a:pt x="0" y="0"/>
                  </a:lnTo>
                  <a:lnTo>
                    <a:pt x="0" y="3686094"/>
                  </a:lnTo>
                  <a:close/>
                </a:path>
              </a:pathLst>
            </a:custGeom>
            <a:blipFill dpi="0" rotWithShape="1">
              <a:blip r:embed="rId2">
                <a:extLst>
                  <a:ext uri="{96DAC541-7B7A-43D3-8B79-37D633B846F1}">
                    <asvg:svgBlip xmlns:asvg="http://schemas.microsoft.com/office/drawing/2016/SVG/main" r:embed="rId3"/>
                  </a:ext>
                </a:extLst>
              </a:blip>
              <a:srcRect/>
              <a:tile tx="0" ty="0" sx="6000" sy="6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Rectangle 8">
              <a:extLst>
                <a:ext uri="{FF2B5EF4-FFF2-40B4-BE49-F238E27FC236}">
                  <a16:creationId xmlns:a16="http://schemas.microsoft.com/office/drawing/2014/main" id="{E9AD93DB-2DB0-4B2D-884B-6EC45344325B}"/>
                </a:ext>
                <a:ext uri="{C183D7F6-B498-43B3-948B-1728B52AA6E4}">
                  <adec:decorative xmlns:adec="http://schemas.microsoft.com/office/drawing/2017/decorative" val="1"/>
                </a:ext>
              </a:extLst>
            </p:cNvPr>
            <p:cNvSpPr/>
            <p:nvPr/>
          </p:nvSpPr>
          <p:spPr>
            <a:xfrm flipH="1" flipV="1">
              <a:off x="11980943" y="-2005"/>
              <a:ext cx="206609" cy="20213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5263189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9C635D0-31D9-44E1-911D-F7D5D5400992}"/>
              </a:ext>
            </a:extLst>
          </p:cNvPr>
          <p:cNvSpPr>
            <a:spLocks noGrp="1"/>
          </p:cNvSpPr>
          <p:nvPr>
            <p:ph type="title" orient="vert"/>
          </p:nvPr>
        </p:nvSpPr>
        <p:spPr>
          <a:xfrm>
            <a:off x="8853914" y="624313"/>
            <a:ext cx="2537986" cy="5509787"/>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A67F9230-1FA4-439D-A800-B5F006F07C0D}"/>
              </a:ext>
            </a:extLst>
          </p:cNvPr>
          <p:cNvSpPr>
            <a:spLocks noGrp="1"/>
          </p:cNvSpPr>
          <p:nvPr>
            <p:ph type="body" orient="vert" idx="1"/>
          </p:nvPr>
        </p:nvSpPr>
        <p:spPr>
          <a:xfrm>
            <a:off x="800100" y="624313"/>
            <a:ext cx="7816542" cy="5509787"/>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5AB2A3-7055-43AF-8BAB-0A9B7444867A}"/>
              </a:ext>
            </a:extLst>
          </p:cNvPr>
          <p:cNvSpPr>
            <a:spLocks noGrp="1"/>
          </p:cNvSpPr>
          <p:nvPr>
            <p:ph type="dt" sz="half" idx="10"/>
          </p:nvPr>
        </p:nvSpPr>
        <p:spPr/>
        <p:txBody>
          <a:bodyPr/>
          <a:lstStyle/>
          <a:p>
            <a:fld id="{E6171E64-FE02-4DE5-B72F-53C3706641C3}" type="datetimeFigureOut">
              <a:rPr lang="en-US" smtClean="0"/>
              <a:t>12/3/23</a:t>
            </a:fld>
            <a:endParaRPr lang="en-US"/>
          </a:p>
        </p:txBody>
      </p:sp>
      <p:sp>
        <p:nvSpPr>
          <p:cNvPr id="5" name="Footer Placeholder 4">
            <a:extLst>
              <a:ext uri="{FF2B5EF4-FFF2-40B4-BE49-F238E27FC236}">
                <a16:creationId xmlns:a16="http://schemas.microsoft.com/office/drawing/2014/main" id="{EE9A1821-A311-49CD-BCB4-B4BC8866101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37C6A8-813A-486A-AA90-AB28935F2B4F}"/>
              </a:ext>
            </a:extLst>
          </p:cNvPr>
          <p:cNvSpPr>
            <a:spLocks noGrp="1"/>
          </p:cNvSpPr>
          <p:nvPr>
            <p:ph type="sldNum" sz="quarter" idx="12"/>
          </p:nvPr>
        </p:nvSpPr>
        <p:spPr/>
        <p:txBody>
          <a:bodyPr/>
          <a:lstStyle/>
          <a:p>
            <a:fld id="{91F18EF7-BE1E-4ECB-84D4-67C2B4D8F095}" type="slidenum">
              <a:rPr lang="en-US" smtClean="0"/>
              <a:t>‹#›</a:t>
            </a:fld>
            <a:endParaRPr lang="en-US"/>
          </a:p>
        </p:txBody>
      </p:sp>
      <p:grpSp>
        <p:nvGrpSpPr>
          <p:cNvPr id="7" name="Group 6">
            <a:extLst>
              <a:ext uri="{FF2B5EF4-FFF2-40B4-BE49-F238E27FC236}">
                <a16:creationId xmlns:a16="http://schemas.microsoft.com/office/drawing/2014/main" id="{F38C7A17-06CC-442C-A876-A51B2B556508}"/>
              </a:ext>
            </a:extLst>
          </p:cNvPr>
          <p:cNvGrpSpPr/>
          <p:nvPr/>
        </p:nvGrpSpPr>
        <p:grpSpPr>
          <a:xfrm flipH="1" flipV="1">
            <a:off x="0" y="3551521"/>
            <a:ext cx="567782" cy="3306479"/>
            <a:chOff x="11619770" y="-2005"/>
            <a:chExt cx="567782" cy="3306479"/>
          </a:xfrm>
        </p:grpSpPr>
        <p:sp>
          <p:nvSpPr>
            <p:cNvPr id="8" name="Freeform: Shape 7">
              <a:extLst>
                <a:ext uri="{FF2B5EF4-FFF2-40B4-BE49-F238E27FC236}">
                  <a16:creationId xmlns:a16="http://schemas.microsoft.com/office/drawing/2014/main" id="{54C1798A-2980-4F34-8355-7BCB6B295322}"/>
                </a:ext>
              </a:extLst>
            </p:cNvPr>
            <p:cNvSpPr/>
            <p:nvPr/>
          </p:nvSpPr>
          <p:spPr>
            <a:xfrm flipV="1">
              <a:off x="11619770" y="373807"/>
              <a:ext cx="526228" cy="2930667"/>
            </a:xfrm>
            <a:custGeom>
              <a:avLst/>
              <a:gdLst>
                <a:gd name="connsiteX0" fmla="*/ 757287 w 757287"/>
                <a:gd name="connsiteY0" fmla="*/ 3694096 h 3694096"/>
                <a:gd name="connsiteX1" fmla="*/ 757287 w 757287"/>
                <a:gd name="connsiteY1" fmla="*/ 0 h 3694096"/>
                <a:gd name="connsiteX2" fmla="*/ 0 w 757287"/>
                <a:gd name="connsiteY2" fmla="*/ 0 h 3694096"/>
                <a:gd name="connsiteX3" fmla="*/ 0 w 757287"/>
                <a:gd name="connsiteY3" fmla="*/ 3686094 h 3694096"/>
              </a:gdLst>
              <a:ahLst/>
              <a:cxnLst>
                <a:cxn ang="0">
                  <a:pos x="connsiteX0" y="connsiteY0"/>
                </a:cxn>
                <a:cxn ang="0">
                  <a:pos x="connsiteX1" y="connsiteY1"/>
                </a:cxn>
                <a:cxn ang="0">
                  <a:pos x="connsiteX2" y="connsiteY2"/>
                </a:cxn>
                <a:cxn ang="0">
                  <a:pos x="connsiteX3" y="connsiteY3"/>
                </a:cxn>
              </a:cxnLst>
              <a:rect l="l" t="t" r="r" b="b"/>
              <a:pathLst>
                <a:path w="757287" h="3694096">
                  <a:moveTo>
                    <a:pt x="757287" y="3694096"/>
                  </a:moveTo>
                  <a:lnTo>
                    <a:pt x="757287" y="0"/>
                  </a:lnTo>
                  <a:lnTo>
                    <a:pt x="0" y="0"/>
                  </a:lnTo>
                  <a:lnTo>
                    <a:pt x="0" y="3686094"/>
                  </a:lnTo>
                  <a:close/>
                </a:path>
              </a:pathLst>
            </a:custGeom>
            <a:blipFill dpi="0" rotWithShape="1">
              <a:blip r:embed="rId2">
                <a:extLst>
                  <a:ext uri="{96DAC541-7B7A-43D3-8B79-37D633B846F1}">
                    <asvg:svgBlip xmlns:asvg="http://schemas.microsoft.com/office/drawing/2016/SVG/main" r:embed="rId3"/>
                  </a:ext>
                </a:extLst>
              </a:blip>
              <a:srcRect/>
              <a:tile tx="0" ty="0" sx="6000" sy="6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Rectangle 8">
              <a:extLst>
                <a:ext uri="{FF2B5EF4-FFF2-40B4-BE49-F238E27FC236}">
                  <a16:creationId xmlns:a16="http://schemas.microsoft.com/office/drawing/2014/main" id="{59D7542C-E4AE-488F-BC75-2E7ED83910CE}"/>
                </a:ext>
                <a:ext uri="{C183D7F6-B498-43B3-948B-1728B52AA6E4}">
                  <adec:decorative xmlns:adec="http://schemas.microsoft.com/office/drawing/2017/decorative" val="1"/>
                </a:ext>
              </a:extLst>
            </p:cNvPr>
            <p:cNvSpPr/>
            <p:nvPr/>
          </p:nvSpPr>
          <p:spPr>
            <a:xfrm flipH="1" flipV="1">
              <a:off x="11980943" y="-2005"/>
              <a:ext cx="206609" cy="20213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0075238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B25F8D-0421-4AEC-9C40-A13163EC8AF0}"/>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F2037680-115A-411F-AEF6-4AC2096B4A70}"/>
              </a:ext>
            </a:extLst>
          </p:cNvPr>
          <p:cNvSpPr>
            <a:spLocks noGrp="1"/>
          </p:cNvSpPr>
          <p:nvPr>
            <p:ph idx="1"/>
          </p:nvPr>
        </p:nvSpPr>
        <p:spPr>
          <a:xfrm>
            <a:off x="808662" y="2019299"/>
            <a:ext cx="10357666" cy="4114801"/>
          </a:xfrm>
          <a:prstGeom prst="rect">
            <a:avLst/>
          </a:prstGeom>
        </p:spPr>
        <p:txBody>
          <a:bodyPr/>
          <a:lstStyle>
            <a:lvl1pPr>
              <a:defRPr>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90CC193-1304-4D0F-8331-14D4EC08EFE8}"/>
              </a:ext>
            </a:extLst>
          </p:cNvPr>
          <p:cNvSpPr>
            <a:spLocks noGrp="1"/>
          </p:cNvSpPr>
          <p:nvPr>
            <p:ph type="dt" sz="half" idx="10"/>
          </p:nvPr>
        </p:nvSpPr>
        <p:spPr/>
        <p:txBody>
          <a:bodyPr/>
          <a:lstStyle/>
          <a:p>
            <a:fld id="{E6171E64-FE02-4DE5-B72F-53C3706641C3}" type="datetimeFigureOut">
              <a:rPr lang="en-US" smtClean="0"/>
              <a:t>12/3/23</a:t>
            </a:fld>
            <a:endParaRPr lang="en-US"/>
          </a:p>
        </p:txBody>
      </p:sp>
      <p:sp>
        <p:nvSpPr>
          <p:cNvPr id="5" name="Footer Placeholder 4">
            <a:extLst>
              <a:ext uri="{FF2B5EF4-FFF2-40B4-BE49-F238E27FC236}">
                <a16:creationId xmlns:a16="http://schemas.microsoft.com/office/drawing/2014/main" id="{0AF455C1-CD32-4050-BAFF-51CC6B62DFB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0AF608-FF11-4CBE-B717-5D56AE67DDE1}"/>
              </a:ext>
            </a:extLst>
          </p:cNvPr>
          <p:cNvSpPr>
            <a:spLocks noGrp="1"/>
          </p:cNvSpPr>
          <p:nvPr>
            <p:ph type="sldNum" sz="quarter" idx="12"/>
          </p:nvPr>
        </p:nvSpPr>
        <p:spPr/>
        <p:txBody>
          <a:bodyPr/>
          <a:lstStyle/>
          <a:p>
            <a:fld id="{91F18EF7-BE1E-4ECB-84D4-67C2B4D8F095}" type="slidenum">
              <a:rPr lang="en-US" smtClean="0"/>
              <a:t>‹#›</a:t>
            </a:fld>
            <a:endParaRPr lang="en-US"/>
          </a:p>
        </p:txBody>
      </p:sp>
    </p:spTree>
    <p:extLst>
      <p:ext uri="{BB962C8B-B14F-4D97-AF65-F5344CB8AC3E}">
        <p14:creationId xmlns:p14="http://schemas.microsoft.com/office/powerpoint/2010/main" val="19624081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8" name="Oval 7">
            <a:extLst>
              <a:ext uri="{FF2B5EF4-FFF2-40B4-BE49-F238E27FC236}">
                <a16:creationId xmlns:a16="http://schemas.microsoft.com/office/drawing/2014/main" id="{BD23A02E-6DCF-427A-8CFD-281B2185C7F0}"/>
              </a:ext>
            </a:extLst>
          </p:cNvPr>
          <p:cNvSpPr/>
          <p:nvPr/>
        </p:nvSpPr>
        <p:spPr>
          <a:xfrm>
            <a:off x="3242985" y="511814"/>
            <a:ext cx="5706031" cy="5706031"/>
          </a:xfrm>
          <a:prstGeom prst="ellipse">
            <a:avLst/>
          </a:prstGeom>
          <a:solidFill>
            <a:schemeClr val="accent1">
              <a:lumMod val="20000"/>
              <a:lumOff val="80000"/>
            </a:schemeClr>
          </a:solidFill>
          <a:ln>
            <a:noFill/>
          </a:ln>
          <a:effectLst>
            <a:outerShdw dist="165100" dir="2220000" algn="tr"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F6B4C32-F19C-44F3-8EF8-1F506D74DD7A}"/>
              </a:ext>
            </a:extLst>
          </p:cNvPr>
          <p:cNvSpPr>
            <a:spLocks noGrp="1"/>
          </p:cNvSpPr>
          <p:nvPr>
            <p:ph type="title"/>
          </p:nvPr>
        </p:nvSpPr>
        <p:spPr>
          <a:xfrm>
            <a:off x="3649192" y="1709738"/>
            <a:ext cx="4893617" cy="2553893"/>
          </a:xfrm>
        </p:spPr>
        <p:txBody>
          <a:bodyPr anchor="b">
            <a:normAutofit/>
          </a:bodyPr>
          <a:lstStyle>
            <a:lvl1pPr algn="ctr">
              <a:defRPr sz="36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0889729-131C-4F78-9DAA-E9EE28EA912F}"/>
              </a:ext>
            </a:extLst>
          </p:cNvPr>
          <p:cNvSpPr>
            <a:spLocks noGrp="1"/>
          </p:cNvSpPr>
          <p:nvPr>
            <p:ph type="body" idx="1"/>
          </p:nvPr>
        </p:nvSpPr>
        <p:spPr>
          <a:xfrm>
            <a:off x="4062249" y="4540468"/>
            <a:ext cx="4067503" cy="1154037"/>
          </a:xfrm>
          <a:prstGeom prst="rect">
            <a:avLst/>
          </a:prstGeom>
        </p:spPr>
        <p:txBody>
          <a:bodyPr>
            <a:normAutofit/>
          </a:bodyPr>
          <a:lstStyle>
            <a:lvl1pPr marL="0" indent="0" algn="ctr">
              <a:buNone/>
              <a:defRPr sz="1600" b="1" cap="all" spc="600" baseline="0">
                <a:solidFill>
                  <a:schemeClr val="tx1"/>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924E608-AC1F-41FB-974A-BD619C6C26B5}"/>
              </a:ext>
            </a:extLst>
          </p:cNvPr>
          <p:cNvSpPr>
            <a:spLocks noGrp="1"/>
          </p:cNvSpPr>
          <p:nvPr>
            <p:ph type="dt" sz="half" idx="10"/>
          </p:nvPr>
        </p:nvSpPr>
        <p:spPr/>
        <p:txBody>
          <a:bodyPr/>
          <a:lstStyle/>
          <a:p>
            <a:fld id="{E6171E64-FE02-4DE5-B72F-53C3706641C3}" type="datetimeFigureOut">
              <a:rPr lang="en-US" smtClean="0"/>
              <a:t>12/3/23</a:t>
            </a:fld>
            <a:endParaRPr lang="en-US"/>
          </a:p>
        </p:txBody>
      </p:sp>
      <p:sp>
        <p:nvSpPr>
          <p:cNvPr id="5" name="Footer Placeholder 4">
            <a:extLst>
              <a:ext uri="{FF2B5EF4-FFF2-40B4-BE49-F238E27FC236}">
                <a16:creationId xmlns:a16="http://schemas.microsoft.com/office/drawing/2014/main" id="{C0986158-8B03-45C3-891D-0357B198B6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EC3B054-E8A2-43FD-B0FB-B1CCFA4BC0AD}"/>
              </a:ext>
            </a:extLst>
          </p:cNvPr>
          <p:cNvSpPr>
            <a:spLocks noGrp="1"/>
          </p:cNvSpPr>
          <p:nvPr>
            <p:ph type="sldNum" sz="quarter" idx="12"/>
          </p:nvPr>
        </p:nvSpPr>
        <p:spPr/>
        <p:txBody>
          <a:bodyPr/>
          <a:lstStyle/>
          <a:p>
            <a:fld id="{91F18EF7-BE1E-4ECB-84D4-67C2B4D8F095}" type="slidenum">
              <a:rPr lang="en-US" smtClean="0"/>
              <a:t>‹#›</a:t>
            </a:fld>
            <a:endParaRPr lang="en-US"/>
          </a:p>
        </p:txBody>
      </p:sp>
    </p:spTree>
    <p:extLst>
      <p:ext uri="{BB962C8B-B14F-4D97-AF65-F5344CB8AC3E}">
        <p14:creationId xmlns:p14="http://schemas.microsoft.com/office/powerpoint/2010/main" val="21680775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D64AA7-6D5A-402E-AD1A-880F2BDB7EE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70D32B6-F9D8-4A43-B52C-336CFAB00A56}"/>
              </a:ext>
            </a:extLst>
          </p:cNvPr>
          <p:cNvSpPr>
            <a:spLocks noGrp="1"/>
          </p:cNvSpPr>
          <p:nvPr>
            <p:ph sz="half" idx="1"/>
          </p:nvPr>
        </p:nvSpPr>
        <p:spPr>
          <a:xfrm>
            <a:off x="812976" y="2019299"/>
            <a:ext cx="4995019" cy="4157663"/>
          </a:xfrm>
          <a:prstGeom prst="rect">
            <a:avLst/>
          </a:prstGeom>
        </p:spPr>
        <p:txBody>
          <a:bodyPr/>
          <a:lstStyle>
            <a:lvl1pPr>
              <a:defRPr>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BF50CDD9-5742-4A34-BA72-7CCA72D914F4}"/>
              </a:ext>
            </a:extLst>
          </p:cNvPr>
          <p:cNvSpPr>
            <a:spLocks noGrp="1"/>
          </p:cNvSpPr>
          <p:nvPr>
            <p:ph sz="half" idx="2"/>
          </p:nvPr>
        </p:nvSpPr>
        <p:spPr>
          <a:xfrm>
            <a:off x="6293718" y="2019299"/>
            <a:ext cx="5027954" cy="4157663"/>
          </a:xfrm>
          <a:prstGeom prst="rect">
            <a:avLst/>
          </a:prstGeom>
        </p:spPr>
        <p:txBody>
          <a:bodyPr/>
          <a:lstStyle>
            <a:lvl1pPr>
              <a:defRPr>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B02783AA-D2AB-4385-A91F-870CB6564611}"/>
              </a:ext>
            </a:extLst>
          </p:cNvPr>
          <p:cNvSpPr>
            <a:spLocks noGrp="1"/>
          </p:cNvSpPr>
          <p:nvPr>
            <p:ph type="dt" sz="half" idx="10"/>
          </p:nvPr>
        </p:nvSpPr>
        <p:spPr/>
        <p:txBody>
          <a:bodyPr/>
          <a:lstStyle/>
          <a:p>
            <a:fld id="{E6171E64-FE02-4DE5-B72F-53C3706641C3}" type="datetimeFigureOut">
              <a:rPr lang="en-US" smtClean="0"/>
              <a:t>12/3/23</a:t>
            </a:fld>
            <a:endParaRPr lang="en-US"/>
          </a:p>
        </p:txBody>
      </p:sp>
      <p:sp>
        <p:nvSpPr>
          <p:cNvPr id="6" name="Footer Placeholder 5">
            <a:extLst>
              <a:ext uri="{FF2B5EF4-FFF2-40B4-BE49-F238E27FC236}">
                <a16:creationId xmlns:a16="http://schemas.microsoft.com/office/drawing/2014/main" id="{855AAD9C-5CA2-4DA1-84D3-B1838979F61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51AB3C7-9574-47BC-932D-782BEE9989DA}"/>
              </a:ext>
            </a:extLst>
          </p:cNvPr>
          <p:cNvSpPr>
            <a:spLocks noGrp="1"/>
          </p:cNvSpPr>
          <p:nvPr>
            <p:ph type="sldNum" sz="quarter" idx="12"/>
          </p:nvPr>
        </p:nvSpPr>
        <p:spPr/>
        <p:txBody>
          <a:bodyPr/>
          <a:lstStyle/>
          <a:p>
            <a:fld id="{91F18EF7-BE1E-4ECB-84D4-67C2B4D8F095}" type="slidenum">
              <a:rPr lang="en-US" smtClean="0"/>
              <a:t>‹#›</a:t>
            </a:fld>
            <a:endParaRPr lang="en-US"/>
          </a:p>
        </p:txBody>
      </p:sp>
    </p:spTree>
    <p:extLst>
      <p:ext uri="{BB962C8B-B14F-4D97-AF65-F5344CB8AC3E}">
        <p14:creationId xmlns:p14="http://schemas.microsoft.com/office/powerpoint/2010/main" val="37688283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44C468-781B-4BC5-8DEA-B9EF2BF90DD2}"/>
              </a:ext>
            </a:extLst>
          </p:cNvPr>
          <p:cNvSpPr>
            <a:spLocks noGrp="1"/>
          </p:cNvSpPr>
          <p:nvPr>
            <p:ph type="title"/>
          </p:nvPr>
        </p:nvSpPr>
        <p:spPr>
          <a:xfrm>
            <a:off x="811460" y="369168"/>
            <a:ext cx="10458729" cy="1439818"/>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5367223F-48E4-491D-AB5D-5FC8A0C566AF}"/>
              </a:ext>
            </a:extLst>
          </p:cNvPr>
          <p:cNvSpPr>
            <a:spLocks noGrp="1"/>
          </p:cNvSpPr>
          <p:nvPr>
            <p:ph type="body" idx="1"/>
          </p:nvPr>
        </p:nvSpPr>
        <p:spPr>
          <a:xfrm>
            <a:off x="800101" y="1843067"/>
            <a:ext cx="5007894" cy="662007"/>
          </a:xfrm>
          <a:prstGeom prst="rect">
            <a:avLst/>
          </a:prstGeom>
        </p:spPr>
        <p:txBody>
          <a:bodyPr anchor="b">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3D6B764-4B87-42FF-ABAA-69B07B88FF40}"/>
              </a:ext>
            </a:extLst>
          </p:cNvPr>
          <p:cNvSpPr>
            <a:spLocks noGrp="1"/>
          </p:cNvSpPr>
          <p:nvPr>
            <p:ph sz="half" idx="2"/>
          </p:nvPr>
        </p:nvSpPr>
        <p:spPr>
          <a:xfrm>
            <a:off x="800101" y="2505075"/>
            <a:ext cx="5007894" cy="3684588"/>
          </a:xfrm>
          <a:prstGeom prst="rect">
            <a:avLst/>
          </a:prstGeom>
        </p:spPr>
        <p:txBody>
          <a:bodyPr/>
          <a:lstStyle>
            <a:lvl1pPr>
              <a:defRPr>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174357B9-406F-4BF9-B8FB-C53421EEF5A6}"/>
              </a:ext>
            </a:extLst>
          </p:cNvPr>
          <p:cNvSpPr>
            <a:spLocks noGrp="1"/>
          </p:cNvSpPr>
          <p:nvPr>
            <p:ph type="body" sz="quarter" idx="3"/>
          </p:nvPr>
        </p:nvSpPr>
        <p:spPr>
          <a:xfrm>
            <a:off x="6276061" y="1843067"/>
            <a:ext cx="4994128" cy="662007"/>
          </a:xfrm>
          <a:prstGeom prst="rect">
            <a:avLst/>
          </a:prstGeom>
        </p:spPr>
        <p:txBody>
          <a:bodyPr anchor="b">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3320462B-1939-4DAA-A7DD-6BDC95054A6E}"/>
              </a:ext>
            </a:extLst>
          </p:cNvPr>
          <p:cNvSpPr>
            <a:spLocks noGrp="1"/>
          </p:cNvSpPr>
          <p:nvPr>
            <p:ph sz="quarter" idx="4"/>
          </p:nvPr>
        </p:nvSpPr>
        <p:spPr>
          <a:xfrm>
            <a:off x="6276061" y="2505075"/>
            <a:ext cx="4994128" cy="3684588"/>
          </a:xfrm>
          <a:prstGeom prst="rect">
            <a:avLst/>
          </a:prstGeom>
        </p:spPr>
        <p:txBody>
          <a:bodyPr/>
          <a:lstStyle>
            <a:lvl1pPr>
              <a:defRPr>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76C938B-C4C2-4FA9-85CA-9CD742CD7523}"/>
              </a:ext>
            </a:extLst>
          </p:cNvPr>
          <p:cNvSpPr>
            <a:spLocks noGrp="1"/>
          </p:cNvSpPr>
          <p:nvPr>
            <p:ph type="dt" sz="half" idx="10"/>
          </p:nvPr>
        </p:nvSpPr>
        <p:spPr/>
        <p:txBody>
          <a:bodyPr/>
          <a:lstStyle/>
          <a:p>
            <a:fld id="{E6171E64-FE02-4DE5-B72F-53C3706641C3}" type="datetimeFigureOut">
              <a:rPr lang="en-US" smtClean="0"/>
              <a:t>12/3/23</a:t>
            </a:fld>
            <a:endParaRPr lang="en-US"/>
          </a:p>
        </p:txBody>
      </p:sp>
      <p:sp>
        <p:nvSpPr>
          <p:cNvPr id="8" name="Footer Placeholder 7">
            <a:extLst>
              <a:ext uri="{FF2B5EF4-FFF2-40B4-BE49-F238E27FC236}">
                <a16:creationId xmlns:a16="http://schemas.microsoft.com/office/drawing/2014/main" id="{11AD8886-0D28-4D49-8D43-151D37E948E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72FDDE8-E9F8-4B6C-9A40-829617A7C84D}"/>
              </a:ext>
            </a:extLst>
          </p:cNvPr>
          <p:cNvSpPr>
            <a:spLocks noGrp="1"/>
          </p:cNvSpPr>
          <p:nvPr>
            <p:ph type="sldNum" sz="quarter" idx="12"/>
          </p:nvPr>
        </p:nvSpPr>
        <p:spPr/>
        <p:txBody>
          <a:bodyPr/>
          <a:lstStyle/>
          <a:p>
            <a:fld id="{91F18EF7-BE1E-4ECB-84D4-67C2B4D8F095}" type="slidenum">
              <a:rPr lang="en-US" smtClean="0"/>
              <a:t>‹#›</a:t>
            </a:fld>
            <a:endParaRPr lang="en-US"/>
          </a:p>
        </p:txBody>
      </p:sp>
    </p:spTree>
    <p:extLst>
      <p:ext uri="{BB962C8B-B14F-4D97-AF65-F5344CB8AC3E}">
        <p14:creationId xmlns:p14="http://schemas.microsoft.com/office/powerpoint/2010/main" val="38076437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6AE3D8-6C35-428B-B2F2-251FDE10BD20}"/>
              </a:ext>
            </a:extLst>
          </p:cNvPr>
          <p:cNvSpPr>
            <a:spLocks noGrp="1"/>
          </p:cNvSpPr>
          <p:nvPr>
            <p:ph type="title"/>
          </p:nvPr>
        </p:nvSpPr>
        <p:spPr>
          <a:xfrm>
            <a:off x="800100" y="983769"/>
            <a:ext cx="10094770" cy="1180574"/>
          </a:xfrm>
          <a:solidFill>
            <a:schemeClr val="accent1">
              <a:lumMod val="20000"/>
              <a:lumOff val="80000"/>
            </a:schemeClr>
          </a:solidFill>
          <a:effectLst>
            <a:outerShdw dist="165100" dir="18900000" algn="bl" rotWithShape="0">
              <a:prstClr val="black"/>
            </a:outerShdw>
          </a:effectLst>
        </p:spPr>
        <p:txBody>
          <a:bodyPr/>
          <a:lstStyle>
            <a:lvl1pPr marL="182880">
              <a:defRPr/>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4F0B8015-E11A-42CA-AE88-7BD73F87E566}"/>
              </a:ext>
            </a:extLst>
          </p:cNvPr>
          <p:cNvSpPr>
            <a:spLocks noGrp="1"/>
          </p:cNvSpPr>
          <p:nvPr>
            <p:ph type="dt" sz="half" idx="10"/>
          </p:nvPr>
        </p:nvSpPr>
        <p:spPr/>
        <p:txBody>
          <a:bodyPr/>
          <a:lstStyle/>
          <a:p>
            <a:fld id="{E6171E64-FE02-4DE5-B72F-53C3706641C3}" type="datetimeFigureOut">
              <a:rPr lang="en-US" smtClean="0"/>
              <a:t>12/3/23</a:t>
            </a:fld>
            <a:endParaRPr lang="en-US"/>
          </a:p>
        </p:txBody>
      </p:sp>
      <p:sp>
        <p:nvSpPr>
          <p:cNvPr id="4" name="Footer Placeholder 3">
            <a:extLst>
              <a:ext uri="{FF2B5EF4-FFF2-40B4-BE49-F238E27FC236}">
                <a16:creationId xmlns:a16="http://schemas.microsoft.com/office/drawing/2014/main" id="{07309078-34CA-45CD-B479-03906A265C6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0D03258-F989-47B2-A643-A60CD8A77BC8}"/>
              </a:ext>
            </a:extLst>
          </p:cNvPr>
          <p:cNvSpPr>
            <a:spLocks noGrp="1"/>
          </p:cNvSpPr>
          <p:nvPr>
            <p:ph type="sldNum" sz="quarter" idx="12"/>
          </p:nvPr>
        </p:nvSpPr>
        <p:spPr/>
        <p:txBody>
          <a:bodyPr/>
          <a:lstStyle/>
          <a:p>
            <a:fld id="{91F18EF7-BE1E-4ECB-84D4-67C2B4D8F095}" type="slidenum">
              <a:rPr lang="en-US" smtClean="0"/>
              <a:t>‹#›</a:t>
            </a:fld>
            <a:endParaRPr lang="en-US"/>
          </a:p>
        </p:txBody>
      </p:sp>
    </p:spTree>
    <p:extLst>
      <p:ext uri="{BB962C8B-B14F-4D97-AF65-F5344CB8AC3E}">
        <p14:creationId xmlns:p14="http://schemas.microsoft.com/office/powerpoint/2010/main" val="38832968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7DA2F31-48B6-40CE-A364-3CE73FD859B4}"/>
              </a:ext>
            </a:extLst>
          </p:cNvPr>
          <p:cNvSpPr>
            <a:spLocks noGrp="1"/>
          </p:cNvSpPr>
          <p:nvPr>
            <p:ph type="dt" sz="half" idx="10"/>
          </p:nvPr>
        </p:nvSpPr>
        <p:spPr/>
        <p:txBody>
          <a:bodyPr/>
          <a:lstStyle/>
          <a:p>
            <a:fld id="{E6171E64-FE02-4DE5-B72F-53C3706641C3}" type="datetimeFigureOut">
              <a:rPr lang="en-US" smtClean="0"/>
              <a:t>12/3/23</a:t>
            </a:fld>
            <a:endParaRPr lang="en-US"/>
          </a:p>
        </p:txBody>
      </p:sp>
      <p:sp>
        <p:nvSpPr>
          <p:cNvPr id="3" name="Footer Placeholder 2">
            <a:extLst>
              <a:ext uri="{FF2B5EF4-FFF2-40B4-BE49-F238E27FC236}">
                <a16:creationId xmlns:a16="http://schemas.microsoft.com/office/drawing/2014/main" id="{117EEA00-F166-41EB-9331-CA99BB70F02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3BB051F-F8FC-4FF6-9783-45F9FE7AC302}"/>
              </a:ext>
            </a:extLst>
          </p:cNvPr>
          <p:cNvSpPr>
            <a:spLocks noGrp="1"/>
          </p:cNvSpPr>
          <p:nvPr>
            <p:ph type="sldNum" sz="quarter" idx="12"/>
          </p:nvPr>
        </p:nvSpPr>
        <p:spPr/>
        <p:txBody>
          <a:bodyPr/>
          <a:lstStyle/>
          <a:p>
            <a:fld id="{91F18EF7-BE1E-4ECB-84D4-67C2B4D8F095}" type="slidenum">
              <a:rPr lang="en-US" smtClean="0"/>
              <a:t>‹#›</a:t>
            </a:fld>
            <a:endParaRPr lang="en-US"/>
          </a:p>
        </p:txBody>
      </p:sp>
    </p:spTree>
    <p:extLst>
      <p:ext uri="{BB962C8B-B14F-4D97-AF65-F5344CB8AC3E}">
        <p14:creationId xmlns:p14="http://schemas.microsoft.com/office/powerpoint/2010/main" val="36197427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508635-A5AF-48F4-8CD2-FB0E01113904}"/>
              </a:ext>
            </a:extLst>
          </p:cNvPr>
          <p:cNvSpPr>
            <a:spLocks noGrp="1"/>
          </p:cNvSpPr>
          <p:nvPr>
            <p:ph type="title"/>
          </p:nvPr>
        </p:nvSpPr>
        <p:spPr>
          <a:xfrm>
            <a:off x="839788" y="987425"/>
            <a:ext cx="3932237" cy="1600200"/>
          </a:xfrm>
        </p:spPr>
        <p:txBody>
          <a:bodyPr anchor="t">
            <a:normAutofit/>
          </a:bodyPr>
          <a:lstStyle>
            <a:lvl1pPr>
              <a:defRPr sz="2800" b="1">
                <a:latin typeface="+mn-lt"/>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6E15E0E-DCC0-4781-A608-962B1241B5AA}"/>
              </a:ext>
            </a:extLst>
          </p:cNvPr>
          <p:cNvSpPr>
            <a:spLocks noGrp="1"/>
          </p:cNvSpPr>
          <p:nvPr>
            <p:ph idx="1"/>
          </p:nvPr>
        </p:nvSpPr>
        <p:spPr>
          <a:xfrm>
            <a:off x="5309826" y="987425"/>
            <a:ext cx="6045562"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121F43E-3D50-4A1C-A289-B3D0DD0E710F}"/>
              </a:ext>
            </a:extLst>
          </p:cNvPr>
          <p:cNvSpPr>
            <a:spLocks noGrp="1"/>
          </p:cNvSpPr>
          <p:nvPr>
            <p:ph type="body" sz="half" idx="2"/>
          </p:nvPr>
        </p:nvSpPr>
        <p:spPr>
          <a:xfrm>
            <a:off x="839788" y="2743200"/>
            <a:ext cx="3932237" cy="3127376"/>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1E70E3A-6639-4EA0-8305-C1899DAB49EB}"/>
              </a:ext>
            </a:extLst>
          </p:cNvPr>
          <p:cNvSpPr>
            <a:spLocks noGrp="1"/>
          </p:cNvSpPr>
          <p:nvPr>
            <p:ph type="dt" sz="half" idx="10"/>
          </p:nvPr>
        </p:nvSpPr>
        <p:spPr/>
        <p:txBody>
          <a:bodyPr/>
          <a:lstStyle/>
          <a:p>
            <a:fld id="{E6171E64-FE02-4DE5-B72F-53C3706641C3}" type="datetimeFigureOut">
              <a:rPr lang="en-US" smtClean="0"/>
              <a:t>12/3/23</a:t>
            </a:fld>
            <a:endParaRPr lang="en-US"/>
          </a:p>
        </p:txBody>
      </p:sp>
      <p:sp>
        <p:nvSpPr>
          <p:cNvPr id="6" name="Footer Placeholder 5">
            <a:extLst>
              <a:ext uri="{FF2B5EF4-FFF2-40B4-BE49-F238E27FC236}">
                <a16:creationId xmlns:a16="http://schemas.microsoft.com/office/drawing/2014/main" id="{5B6AFD57-4189-42FB-B29E-96366E51B44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AF5E2EC-8483-4FBC-9D29-C19025FA8F97}"/>
              </a:ext>
            </a:extLst>
          </p:cNvPr>
          <p:cNvSpPr>
            <a:spLocks noGrp="1"/>
          </p:cNvSpPr>
          <p:nvPr>
            <p:ph type="sldNum" sz="quarter" idx="12"/>
          </p:nvPr>
        </p:nvSpPr>
        <p:spPr/>
        <p:txBody>
          <a:bodyPr/>
          <a:lstStyle/>
          <a:p>
            <a:fld id="{91F18EF7-BE1E-4ECB-84D4-67C2B4D8F095}" type="slidenum">
              <a:rPr lang="en-US" smtClean="0"/>
              <a:t>‹#›</a:t>
            </a:fld>
            <a:endParaRPr lang="en-US"/>
          </a:p>
        </p:txBody>
      </p:sp>
    </p:spTree>
    <p:extLst>
      <p:ext uri="{BB962C8B-B14F-4D97-AF65-F5344CB8AC3E}">
        <p14:creationId xmlns:p14="http://schemas.microsoft.com/office/powerpoint/2010/main" val="2310388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5CE581-A090-4AE9-9965-B06BDB52BD95}"/>
              </a:ext>
            </a:extLst>
          </p:cNvPr>
          <p:cNvSpPr>
            <a:spLocks noGrp="1"/>
          </p:cNvSpPr>
          <p:nvPr>
            <p:ph type="title"/>
          </p:nvPr>
        </p:nvSpPr>
        <p:spPr>
          <a:xfrm>
            <a:off x="839788" y="987425"/>
            <a:ext cx="3932237" cy="1600200"/>
          </a:xfrm>
        </p:spPr>
        <p:txBody>
          <a:bodyPr anchor="t">
            <a:normAutofit/>
          </a:bodyPr>
          <a:lstStyle>
            <a:lvl1pPr>
              <a:defRPr sz="2800" b="1">
                <a:latin typeface="+mn-lt"/>
              </a:defRPr>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9839DEF4-262F-4ACF-9B29-3D4B819E7065}"/>
              </a:ext>
            </a:extLst>
          </p:cNvPr>
          <p:cNvSpPr>
            <a:spLocks noGrp="1"/>
          </p:cNvSpPr>
          <p:nvPr>
            <p:ph type="pic" idx="1"/>
          </p:nvPr>
        </p:nvSpPr>
        <p:spPr>
          <a:xfrm>
            <a:off x="5353969" y="987425"/>
            <a:ext cx="5694503"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04ED7CBB-7A6F-441E-9072-2494B952FA8B}"/>
              </a:ext>
            </a:extLst>
          </p:cNvPr>
          <p:cNvSpPr>
            <a:spLocks noGrp="1"/>
          </p:cNvSpPr>
          <p:nvPr>
            <p:ph type="body" sz="half" idx="2"/>
          </p:nvPr>
        </p:nvSpPr>
        <p:spPr>
          <a:xfrm>
            <a:off x="839788" y="2743200"/>
            <a:ext cx="3932237" cy="3127376"/>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2159692-77BE-4A7D-AA70-635007A6E92C}"/>
              </a:ext>
            </a:extLst>
          </p:cNvPr>
          <p:cNvSpPr>
            <a:spLocks noGrp="1"/>
          </p:cNvSpPr>
          <p:nvPr>
            <p:ph type="dt" sz="half" idx="10"/>
          </p:nvPr>
        </p:nvSpPr>
        <p:spPr/>
        <p:txBody>
          <a:bodyPr/>
          <a:lstStyle/>
          <a:p>
            <a:fld id="{E6171E64-FE02-4DE5-B72F-53C3706641C3}" type="datetimeFigureOut">
              <a:rPr lang="en-US" smtClean="0"/>
              <a:t>12/3/23</a:t>
            </a:fld>
            <a:endParaRPr lang="en-US"/>
          </a:p>
        </p:txBody>
      </p:sp>
      <p:sp>
        <p:nvSpPr>
          <p:cNvPr id="6" name="Footer Placeholder 5">
            <a:extLst>
              <a:ext uri="{FF2B5EF4-FFF2-40B4-BE49-F238E27FC236}">
                <a16:creationId xmlns:a16="http://schemas.microsoft.com/office/drawing/2014/main" id="{FBB9A4DA-63AF-4D6A-98DB-E1D0AC741E5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76B7958-B19B-4C23-A82F-DD4E4B912B29}"/>
              </a:ext>
            </a:extLst>
          </p:cNvPr>
          <p:cNvSpPr>
            <a:spLocks noGrp="1"/>
          </p:cNvSpPr>
          <p:nvPr>
            <p:ph type="sldNum" sz="quarter" idx="12"/>
          </p:nvPr>
        </p:nvSpPr>
        <p:spPr/>
        <p:txBody>
          <a:bodyPr/>
          <a:lstStyle/>
          <a:p>
            <a:fld id="{91F18EF7-BE1E-4ECB-84D4-67C2B4D8F095}" type="slidenum">
              <a:rPr lang="en-US" smtClean="0"/>
              <a:t>‹#›</a:t>
            </a:fld>
            <a:endParaRPr lang="en-US"/>
          </a:p>
        </p:txBody>
      </p:sp>
    </p:spTree>
    <p:extLst>
      <p:ext uri="{BB962C8B-B14F-4D97-AF65-F5344CB8AC3E}">
        <p14:creationId xmlns:p14="http://schemas.microsoft.com/office/powerpoint/2010/main" val="30969516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sv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586DAE1-1F65-43B8-A400-95E6DEEDCDFC}"/>
              </a:ext>
            </a:extLst>
          </p:cNvPr>
          <p:cNvSpPr>
            <a:spLocks noGrp="1"/>
          </p:cNvSpPr>
          <p:nvPr>
            <p:ph type="title"/>
          </p:nvPr>
        </p:nvSpPr>
        <p:spPr>
          <a:xfrm>
            <a:off x="808661" y="365125"/>
            <a:ext cx="10357666" cy="1438450"/>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D75C993-A44B-4C2D-818E-4C9000BB05C1}"/>
              </a:ext>
            </a:extLst>
          </p:cNvPr>
          <p:cNvSpPr>
            <a:spLocks noGrp="1"/>
          </p:cNvSpPr>
          <p:nvPr>
            <p:ph type="body" idx="1"/>
          </p:nvPr>
        </p:nvSpPr>
        <p:spPr>
          <a:xfrm>
            <a:off x="808662" y="2019299"/>
            <a:ext cx="10357666" cy="411480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95A21B6E-ECC6-47D0-9C14-812B746F1563}"/>
              </a:ext>
            </a:extLst>
          </p:cNvPr>
          <p:cNvSpPr>
            <a:spLocks noGrp="1"/>
          </p:cNvSpPr>
          <p:nvPr>
            <p:ph type="dt" sz="half" idx="2"/>
          </p:nvPr>
        </p:nvSpPr>
        <p:spPr>
          <a:xfrm>
            <a:off x="795014" y="6342042"/>
            <a:ext cx="2743200" cy="365125"/>
          </a:xfrm>
          <a:prstGeom prst="rect">
            <a:avLst/>
          </a:prstGeom>
        </p:spPr>
        <p:txBody>
          <a:bodyPr vert="horz" lIns="91440" tIns="45720" rIns="91440" bIns="45720" rtlCol="0" anchor="ctr"/>
          <a:lstStyle>
            <a:lvl1pPr algn="l">
              <a:defRPr sz="1000" spc="100" baseline="0">
                <a:solidFill>
                  <a:schemeClr val="tx1"/>
                </a:solidFill>
              </a:defRPr>
            </a:lvl1pPr>
          </a:lstStyle>
          <a:p>
            <a:fld id="{E6171E64-FE02-4DE5-B72F-53C3706641C3}" type="datetimeFigureOut">
              <a:rPr lang="en-US" smtClean="0"/>
              <a:t>12/3/23</a:t>
            </a:fld>
            <a:endParaRPr lang="en-US"/>
          </a:p>
        </p:txBody>
      </p:sp>
      <p:sp>
        <p:nvSpPr>
          <p:cNvPr id="5" name="Footer Placeholder 4">
            <a:extLst>
              <a:ext uri="{FF2B5EF4-FFF2-40B4-BE49-F238E27FC236}">
                <a16:creationId xmlns:a16="http://schemas.microsoft.com/office/drawing/2014/main" id="{5209A716-DEA9-48A9-A5BC-0F392D2B49AC}"/>
              </a:ext>
            </a:extLst>
          </p:cNvPr>
          <p:cNvSpPr>
            <a:spLocks noGrp="1"/>
          </p:cNvSpPr>
          <p:nvPr>
            <p:ph type="ftr" sz="quarter" idx="3"/>
          </p:nvPr>
        </p:nvSpPr>
        <p:spPr>
          <a:xfrm>
            <a:off x="7696200" y="6342042"/>
            <a:ext cx="3470128" cy="365125"/>
          </a:xfrm>
          <a:prstGeom prst="rect">
            <a:avLst/>
          </a:prstGeom>
        </p:spPr>
        <p:txBody>
          <a:bodyPr vert="horz" lIns="91440" tIns="45720" rIns="91440" bIns="45720" rtlCol="0" anchor="ctr"/>
          <a:lstStyle>
            <a:lvl1pPr algn="r">
              <a:defRPr sz="1000" spc="50" baseline="0">
                <a:solidFill>
                  <a:schemeClr val="tx1"/>
                </a:solidFill>
              </a:defRPr>
            </a:lvl1pPr>
          </a:lstStyle>
          <a:p>
            <a:endParaRPr lang="en-US"/>
          </a:p>
        </p:txBody>
      </p:sp>
      <p:sp>
        <p:nvSpPr>
          <p:cNvPr id="6" name="Slide Number Placeholder 5">
            <a:extLst>
              <a:ext uri="{FF2B5EF4-FFF2-40B4-BE49-F238E27FC236}">
                <a16:creationId xmlns:a16="http://schemas.microsoft.com/office/drawing/2014/main" id="{C09CB69E-A0E4-4558-9C62-4CD8CDD2A501}"/>
              </a:ext>
            </a:extLst>
          </p:cNvPr>
          <p:cNvSpPr>
            <a:spLocks noGrp="1"/>
          </p:cNvSpPr>
          <p:nvPr>
            <p:ph type="sldNum" sz="quarter" idx="4"/>
          </p:nvPr>
        </p:nvSpPr>
        <p:spPr>
          <a:xfrm>
            <a:off x="11166329" y="6342042"/>
            <a:ext cx="526228" cy="365125"/>
          </a:xfrm>
          <a:prstGeom prst="rect">
            <a:avLst/>
          </a:prstGeom>
        </p:spPr>
        <p:txBody>
          <a:bodyPr vert="horz" lIns="91440" tIns="45720" rIns="91440" bIns="45720" rtlCol="0" anchor="ctr"/>
          <a:lstStyle>
            <a:lvl1pPr algn="r">
              <a:defRPr sz="1000" spc="100" baseline="0">
                <a:solidFill>
                  <a:schemeClr val="tx1"/>
                </a:solidFill>
              </a:defRPr>
            </a:lvl1pPr>
          </a:lstStyle>
          <a:p>
            <a:fld id="{91F18EF7-BE1E-4ECB-84D4-67C2B4D8F095}" type="slidenum">
              <a:rPr lang="en-US" smtClean="0"/>
              <a:t>‹#›</a:t>
            </a:fld>
            <a:endParaRPr lang="en-US"/>
          </a:p>
        </p:txBody>
      </p:sp>
      <p:grpSp>
        <p:nvGrpSpPr>
          <p:cNvPr id="7" name="Group 6">
            <a:extLst>
              <a:ext uri="{FF2B5EF4-FFF2-40B4-BE49-F238E27FC236}">
                <a16:creationId xmlns:a16="http://schemas.microsoft.com/office/drawing/2014/main" id="{EB6ECC43-D65E-4A7B-A76B-D278A2184166}"/>
              </a:ext>
            </a:extLst>
          </p:cNvPr>
          <p:cNvGrpSpPr/>
          <p:nvPr/>
        </p:nvGrpSpPr>
        <p:grpSpPr>
          <a:xfrm flipV="1">
            <a:off x="11626076" y="3551521"/>
            <a:ext cx="567782" cy="3306479"/>
            <a:chOff x="11619770" y="-2005"/>
            <a:chExt cx="567782" cy="3306479"/>
          </a:xfrm>
        </p:grpSpPr>
        <p:sp>
          <p:nvSpPr>
            <p:cNvPr id="8" name="Freeform: Shape 7">
              <a:extLst>
                <a:ext uri="{FF2B5EF4-FFF2-40B4-BE49-F238E27FC236}">
                  <a16:creationId xmlns:a16="http://schemas.microsoft.com/office/drawing/2014/main" id="{7EE443C5-5AB9-407B-A8C3-011BB14FEF06}"/>
                </a:ext>
              </a:extLst>
            </p:cNvPr>
            <p:cNvSpPr/>
            <p:nvPr/>
          </p:nvSpPr>
          <p:spPr>
            <a:xfrm flipV="1">
              <a:off x="11619770" y="373807"/>
              <a:ext cx="526228" cy="2930667"/>
            </a:xfrm>
            <a:custGeom>
              <a:avLst/>
              <a:gdLst>
                <a:gd name="connsiteX0" fmla="*/ 757287 w 757287"/>
                <a:gd name="connsiteY0" fmla="*/ 3694096 h 3694096"/>
                <a:gd name="connsiteX1" fmla="*/ 757287 w 757287"/>
                <a:gd name="connsiteY1" fmla="*/ 0 h 3694096"/>
                <a:gd name="connsiteX2" fmla="*/ 0 w 757287"/>
                <a:gd name="connsiteY2" fmla="*/ 0 h 3694096"/>
                <a:gd name="connsiteX3" fmla="*/ 0 w 757287"/>
                <a:gd name="connsiteY3" fmla="*/ 3686094 h 3694096"/>
              </a:gdLst>
              <a:ahLst/>
              <a:cxnLst>
                <a:cxn ang="0">
                  <a:pos x="connsiteX0" y="connsiteY0"/>
                </a:cxn>
                <a:cxn ang="0">
                  <a:pos x="connsiteX1" y="connsiteY1"/>
                </a:cxn>
                <a:cxn ang="0">
                  <a:pos x="connsiteX2" y="connsiteY2"/>
                </a:cxn>
                <a:cxn ang="0">
                  <a:pos x="connsiteX3" y="connsiteY3"/>
                </a:cxn>
              </a:cxnLst>
              <a:rect l="l" t="t" r="r" b="b"/>
              <a:pathLst>
                <a:path w="757287" h="3694096">
                  <a:moveTo>
                    <a:pt x="757287" y="3694096"/>
                  </a:moveTo>
                  <a:lnTo>
                    <a:pt x="757287" y="0"/>
                  </a:lnTo>
                  <a:lnTo>
                    <a:pt x="0" y="0"/>
                  </a:lnTo>
                  <a:lnTo>
                    <a:pt x="0" y="3686094"/>
                  </a:lnTo>
                  <a:close/>
                </a:path>
              </a:pathLst>
            </a:custGeom>
            <a:blipFill dpi="0" rotWithShape="1">
              <a:blip r:embed="rId13">
                <a:extLst>
                  <a:ext uri="{96DAC541-7B7A-43D3-8B79-37D633B846F1}">
                    <asvg:svgBlip xmlns:asvg="http://schemas.microsoft.com/office/drawing/2016/SVG/main" r:embed="rId14"/>
                  </a:ext>
                </a:extLst>
              </a:blip>
              <a:srcRect/>
              <a:tile tx="0" ty="0" sx="6000" sy="6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Rectangle 8">
              <a:extLst>
                <a:ext uri="{FF2B5EF4-FFF2-40B4-BE49-F238E27FC236}">
                  <a16:creationId xmlns:a16="http://schemas.microsoft.com/office/drawing/2014/main" id="{4538C9FA-DA5E-4785-8F4A-CA481A3A6526}"/>
                </a:ext>
                <a:ext uri="{C183D7F6-B498-43B3-948B-1728B52AA6E4}">
                  <adec:decorative xmlns:adec="http://schemas.microsoft.com/office/drawing/2017/decorative" val="1"/>
                </a:ext>
              </a:extLst>
            </p:cNvPr>
            <p:cNvSpPr/>
            <p:nvPr/>
          </p:nvSpPr>
          <p:spPr>
            <a:xfrm flipH="1" flipV="1">
              <a:off x="11980943" y="-2005"/>
              <a:ext cx="206609" cy="20213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092776457"/>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75" r:id="rId7"/>
    <p:sldLayoutId id="2147483676" r:id="rId8"/>
    <p:sldLayoutId id="2147483677" r:id="rId9"/>
    <p:sldLayoutId id="2147483678" r:id="rId10"/>
    <p:sldLayoutId id="2147483685" r:id="rId11"/>
  </p:sldLayoutIdLst>
  <p:txStyles>
    <p:titleStyle>
      <a:lvl1pPr algn="l" defTabSz="914400" rtl="0" eaLnBrk="1" latinLnBrk="0" hangingPunct="1">
        <a:lnSpc>
          <a:spcPct val="120000"/>
        </a:lnSpc>
        <a:spcBef>
          <a:spcPct val="0"/>
        </a:spcBef>
        <a:buNone/>
        <a:defRPr sz="3200" kern="1200" cap="all" spc="700" baseline="0">
          <a:solidFill>
            <a:schemeClr val="tx1"/>
          </a:solidFill>
          <a:latin typeface="+mj-lt"/>
          <a:ea typeface="+mj-ea"/>
          <a:cs typeface="+mj-cs"/>
        </a:defRPr>
      </a:lvl1pPr>
    </p:titleStyle>
    <p:bodyStyle>
      <a:lvl1pPr marL="228600" indent="-228600" algn="l" defTabSz="914400" rtl="0" eaLnBrk="1" latinLnBrk="0" hangingPunct="1">
        <a:lnSpc>
          <a:spcPct val="130000"/>
        </a:lnSpc>
        <a:spcBef>
          <a:spcPts val="1000"/>
        </a:spcBef>
        <a:buSzPct val="85000"/>
        <a:buFont typeface="Arial" panose="020B0604020202020204" pitchFamily="34" charset="0"/>
        <a:buChar char="•"/>
        <a:defRPr sz="2000" kern="1200">
          <a:solidFill>
            <a:schemeClr val="tx1"/>
          </a:solidFill>
          <a:latin typeface="+mn-lt"/>
          <a:ea typeface="+mn-ea"/>
          <a:cs typeface="+mn-cs"/>
        </a:defRPr>
      </a:lvl1pPr>
      <a:lvl2pPr marL="457200" indent="-228600" algn="l" defTabSz="914400" rtl="0" eaLnBrk="1" latinLnBrk="0" hangingPunct="1">
        <a:lnSpc>
          <a:spcPct val="130000"/>
        </a:lnSpc>
        <a:spcBef>
          <a:spcPts val="500"/>
        </a:spcBef>
        <a:buSzPct val="100000"/>
        <a:buFont typeface="Avenir Next LT Pro Light" panose="020B0304020202020204" pitchFamily="34" charset="0"/>
        <a:buChar char="–"/>
        <a:defRPr sz="1800" kern="1200">
          <a:solidFill>
            <a:schemeClr val="tx1"/>
          </a:solidFill>
          <a:latin typeface="+mn-lt"/>
          <a:ea typeface="+mn-ea"/>
          <a:cs typeface="+mn-cs"/>
        </a:defRPr>
      </a:lvl2pPr>
      <a:lvl3pPr marL="731520" indent="-228600" algn="l" defTabSz="914400" rtl="0" eaLnBrk="1" latinLnBrk="0" hangingPunct="1">
        <a:lnSpc>
          <a:spcPct val="130000"/>
        </a:lnSpc>
        <a:spcBef>
          <a:spcPts val="500"/>
        </a:spcBef>
        <a:buSzPct val="85000"/>
        <a:buFont typeface="Arial" panose="020B0604020202020204" pitchFamily="34" charset="0"/>
        <a:buChar char="•"/>
        <a:defRPr sz="1600" kern="1200">
          <a:solidFill>
            <a:schemeClr val="tx1"/>
          </a:solidFill>
          <a:latin typeface="+mn-lt"/>
          <a:ea typeface="+mn-ea"/>
          <a:cs typeface="+mn-cs"/>
        </a:defRPr>
      </a:lvl3pPr>
      <a:lvl4pPr marL="1005840" indent="-228600" algn="l" defTabSz="914400" rtl="0" eaLnBrk="1" latinLnBrk="0" hangingPunct="1">
        <a:lnSpc>
          <a:spcPct val="130000"/>
        </a:lnSpc>
        <a:spcBef>
          <a:spcPts val="500"/>
        </a:spcBef>
        <a:buSzPct val="100000"/>
        <a:buFont typeface="Avenir Next LT Pro Light" panose="020B0304020202020204" pitchFamily="34" charset="0"/>
        <a:buChar char="–"/>
        <a:defRPr sz="1400" kern="1200">
          <a:solidFill>
            <a:schemeClr val="tx1"/>
          </a:solidFill>
          <a:latin typeface="+mn-lt"/>
          <a:ea typeface="+mn-ea"/>
          <a:cs typeface="+mn-cs"/>
        </a:defRPr>
      </a:lvl4pPr>
      <a:lvl5pPr marL="1188720" indent="-228600" algn="l" defTabSz="914400" rtl="0" eaLnBrk="1" latinLnBrk="0" hangingPunct="1">
        <a:lnSpc>
          <a:spcPct val="130000"/>
        </a:lnSpc>
        <a:spcBef>
          <a:spcPts val="500"/>
        </a:spcBef>
        <a:buSzPct val="85000"/>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5.sv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0.png"/><Relationship Id="rId7"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0.pn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FC321AD-2C92-446F-AF58-8CAA634BFD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EA855B9-EE27-4441-846C-35DF1C6483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C2D49BC5-D64B-DF23-4A52-F003CB85370E}"/>
              </a:ext>
            </a:extLst>
          </p:cNvPr>
          <p:cNvPicPr>
            <a:picLocks noChangeAspect="1"/>
          </p:cNvPicPr>
          <p:nvPr/>
        </p:nvPicPr>
        <p:blipFill rotWithShape="1">
          <a:blip r:embed="rId3">
            <a:alphaModFix amt="50000"/>
          </a:blip>
          <a:srcRect t="7985" b="1654"/>
          <a:stretch/>
        </p:blipFill>
        <p:spPr>
          <a:xfrm>
            <a:off x="20" y="10"/>
            <a:ext cx="12191979" cy="6857989"/>
          </a:xfrm>
          <a:prstGeom prst="rect">
            <a:avLst/>
          </a:prstGeom>
        </p:spPr>
      </p:pic>
      <p:sp>
        <p:nvSpPr>
          <p:cNvPr id="2" name="Title 1">
            <a:extLst>
              <a:ext uri="{FF2B5EF4-FFF2-40B4-BE49-F238E27FC236}">
                <a16:creationId xmlns:a16="http://schemas.microsoft.com/office/drawing/2014/main" id="{7B1021BD-1F13-1820-E738-980F390B9B6A}"/>
              </a:ext>
            </a:extLst>
          </p:cNvPr>
          <p:cNvSpPr>
            <a:spLocks noGrp="1"/>
          </p:cNvSpPr>
          <p:nvPr>
            <p:ph type="ctrTitle"/>
          </p:nvPr>
        </p:nvSpPr>
        <p:spPr>
          <a:xfrm>
            <a:off x="1600200" y="1261872"/>
            <a:ext cx="7142018" cy="2852928"/>
          </a:xfrm>
        </p:spPr>
        <p:txBody>
          <a:bodyPr>
            <a:normAutofit/>
          </a:bodyPr>
          <a:lstStyle/>
          <a:p>
            <a:r>
              <a:rPr lang="en-US">
                <a:solidFill>
                  <a:srgbClr val="FFFFFF"/>
                </a:solidFill>
              </a:rPr>
              <a:t>Malware Detection</a:t>
            </a:r>
          </a:p>
        </p:txBody>
      </p:sp>
      <p:sp>
        <p:nvSpPr>
          <p:cNvPr id="3" name="Subtitle 2">
            <a:extLst>
              <a:ext uri="{FF2B5EF4-FFF2-40B4-BE49-F238E27FC236}">
                <a16:creationId xmlns:a16="http://schemas.microsoft.com/office/drawing/2014/main" id="{2C705BC5-DFDE-330D-15C8-8497598AEDEA}"/>
              </a:ext>
            </a:extLst>
          </p:cNvPr>
          <p:cNvSpPr>
            <a:spLocks noGrp="1"/>
          </p:cNvSpPr>
          <p:nvPr>
            <p:ph type="subTitle" idx="1"/>
          </p:nvPr>
        </p:nvSpPr>
        <p:spPr>
          <a:xfrm>
            <a:off x="1600200" y="4681728"/>
            <a:ext cx="7142018" cy="929296"/>
          </a:xfrm>
        </p:spPr>
        <p:txBody>
          <a:bodyPr>
            <a:normAutofit/>
          </a:bodyPr>
          <a:lstStyle/>
          <a:p>
            <a:r>
              <a:rPr lang="en-US">
                <a:solidFill>
                  <a:srgbClr val="FFFFFF"/>
                </a:solidFill>
              </a:rPr>
              <a:t>By: Mark Faynboym, Matthew Chen, Jasper Tsai</a:t>
            </a:r>
          </a:p>
        </p:txBody>
      </p:sp>
      <p:sp>
        <p:nvSpPr>
          <p:cNvPr id="13" name="Rectangle 12">
            <a:extLst>
              <a:ext uri="{FF2B5EF4-FFF2-40B4-BE49-F238E27FC236}">
                <a16:creationId xmlns:a16="http://schemas.microsoft.com/office/drawing/2014/main" id="{2BF5D4DB-368A-4B23-81E4-E0454BAD8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253" y="322803"/>
            <a:ext cx="642729" cy="2930667"/>
          </a:xfrm>
          <a:prstGeom prst="rect">
            <a:avLst/>
          </a:prstGeom>
          <a:blipFill dpi="0" rotWithShape="1">
            <a:blip r:embed="rId4">
              <a:alphaModFix amt="99000"/>
              <a:extLst>
                <a:ext uri="{96DAC541-7B7A-43D3-8B79-37D633B846F1}">
                  <asvg:svgBlip xmlns:asvg="http://schemas.microsoft.com/office/drawing/2016/SVG/main" r:embed="rId5"/>
                </a:ext>
              </a:extLst>
            </a:blip>
            <a:srcRect/>
            <a:tile tx="0" ty="0" sx="6000" sy="6000" flip="none"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F372D7B9-36D5-4C1F-B7C9-36717C28F1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0"/>
            <a:ext cx="206609" cy="20213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32048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4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6CE28D-D77F-885B-91A5-7302FAE378C4}"/>
              </a:ext>
            </a:extLst>
          </p:cNvPr>
          <p:cNvSpPr>
            <a:spLocks noGrp="1"/>
          </p:cNvSpPr>
          <p:nvPr>
            <p:ph type="title"/>
          </p:nvPr>
        </p:nvSpPr>
        <p:spPr>
          <a:xfrm>
            <a:off x="1600199" y="699591"/>
            <a:ext cx="8731853" cy="1470404"/>
          </a:xfrm>
        </p:spPr>
        <p:txBody>
          <a:bodyPr anchor="b">
            <a:normAutofit/>
          </a:bodyPr>
          <a:lstStyle/>
          <a:p>
            <a:r>
              <a:rPr lang="en-US" dirty="0"/>
              <a:t>Methodology: modeling</a:t>
            </a:r>
          </a:p>
        </p:txBody>
      </p:sp>
      <p:sp>
        <p:nvSpPr>
          <p:cNvPr id="3" name="Content Placeholder 2">
            <a:extLst>
              <a:ext uri="{FF2B5EF4-FFF2-40B4-BE49-F238E27FC236}">
                <a16:creationId xmlns:a16="http://schemas.microsoft.com/office/drawing/2014/main" id="{88C63423-5311-72BE-AC08-8DDEB193F258}"/>
              </a:ext>
            </a:extLst>
          </p:cNvPr>
          <p:cNvSpPr>
            <a:spLocks noGrp="1"/>
          </p:cNvSpPr>
          <p:nvPr>
            <p:ph idx="1"/>
          </p:nvPr>
        </p:nvSpPr>
        <p:spPr>
          <a:xfrm>
            <a:off x="1600200" y="2476499"/>
            <a:ext cx="7638168" cy="3614813"/>
          </a:xfrm>
        </p:spPr>
        <p:txBody>
          <a:bodyPr>
            <a:normAutofit/>
          </a:bodyPr>
          <a:lstStyle/>
          <a:p>
            <a:r>
              <a:rPr lang="en-US" dirty="0"/>
              <a:t>Logistic Regression (LG)</a:t>
            </a:r>
          </a:p>
          <a:p>
            <a:r>
              <a:rPr lang="en-US" dirty="0"/>
              <a:t>Random Forest (RF)</a:t>
            </a:r>
          </a:p>
          <a:p>
            <a:r>
              <a:rPr lang="en-US" dirty="0"/>
              <a:t>K-Nearest Neighbors (kNN)</a:t>
            </a:r>
          </a:p>
          <a:p>
            <a:r>
              <a:rPr lang="en-US" dirty="0"/>
              <a:t>Feedforward Neural Network (FF)</a:t>
            </a:r>
          </a:p>
          <a:p>
            <a:r>
              <a:rPr lang="en-US" dirty="0"/>
              <a:t>Stacking Ensemble (ST)</a:t>
            </a:r>
          </a:p>
          <a:p>
            <a:endParaRPr lang="en-US" dirty="0"/>
          </a:p>
        </p:txBody>
      </p:sp>
      <p:sp>
        <p:nvSpPr>
          <p:cNvPr id="16" name="Slide Number Placeholder 17">
            <a:extLst>
              <a:ext uri="{FF2B5EF4-FFF2-40B4-BE49-F238E27FC236}">
                <a16:creationId xmlns:a16="http://schemas.microsoft.com/office/drawing/2014/main" id="{32E95C4D-CC3C-4C9D-B8E6-271568CB8F71}"/>
              </a:ext>
            </a:extLst>
          </p:cNvPr>
          <p:cNvSpPr>
            <a:spLocks noGrp="1"/>
          </p:cNvSpPr>
          <p:nvPr>
            <p:ph type="sldNum" sz="quarter" idx="12"/>
          </p:nvPr>
        </p:nvSpPr>
        <p:spPr>
          <a:xfrm>
            <a:off x="11166329" y="6342042"/>
            <a:ext cx="526228" cy="365125"/>
          </a:xfrm>
        </p:spPr>
        <p:txBody>
          <a:bodyPr/>
          <a:lstStyle/>
          <a:p>
            <a:pPr>
              <a:spcAft>
                <a:spcPts val="600"/>
              </a:spcAft>
            </a:pPr>
            <a:fld id="{1B0A0659-E443-491A-A36E-EC2EE49C5850}" type="slidenum">
              <a:rPr lang="en-US" smtClean="0">
                <a:solidFill>
                  <a:srgbClr val="000000"/>
                </a:solidFill>
              </a:rPr>
              <a:pPr>
                <a:spcAft>
                  <a:spcPts val="600"/>
                </a:spcAft>
              </a:pPr>
              <a:t>10</a:t>
            </a:fld>
            <a:endParaRPr lang="en-US" dirty="0">
              <a:solidFill>
                <a:srgbClr val="000000"/>
              </a:solidFill>
            </a:endParaRPr>
          </a:p>
        </p:txBody>
      </p:sp>
      <p:pic>
        <p:nvPicPr>
          <p:cNvPr id="4" name="Picture 3">
            <a:extLst>
              <a:ext uri="{FF2B5EF4-FFF2-40B4-BE49-F238E27FC236}">
                <a16:creationId xmlns:a16="http://schemas.microsoft.com/office/drawing/2014/main" id="{A79EFC29-1691-3ADA-DA1E-1D4E065932F4}"/>
              </a:ext>
            </a:extLst>
          </p:cNvPr>
          <p:cNvPicPr>
            <a:picLocks noChangeAspect="1"/>
          </p:cNvPicPr>
          <p:nvPr/>
        </p:nvPicPr>
        <p:blipFill>
          <a:blip r:embed="rId3"/>
          <a:stretch>
            <a:fillRect/>
          </a:stretch>
        </p:blipFill>
        <p:spPr>
          <a:xfrm>
            <a:off x="5879357" y="2069878"/>
            <a:ext cx="5061460" cy="3796095"/>
          </a:xfrm>
          <a:prstGeom prst="rect">
            <a:avLst/>
          </a:prstGeom>
        </p:spPr>
      </p:pic>
    </p:spTree>
    <p:extLst>
      <p:ext uri="{BB962C8B-B14F-4D97-AF65-F5344CB8AC3E}">
        <p14:creationId xmlns:p14="http://schemas.microsoft.com/office/powerpoint/2010/main" val="30834911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6CE28D-D77F-885B-91A5-7302FAE378C4}"/>
              </a:ext>
            </a:extLst>
          </p:cNvPr>
          <p:cNvSpPr>
            <a:spLocks noGrp="1"/>
          </p:cNvSpPr>
          <p:nvPr>
            <p:ph type="title"/>
          </p:nvPr>
        </p:nvSpPr>
        <p:spPr/>
        <p:txBody>
          <a:bodyPr/>
          <a:lstStyle/>
          <a:p>
            <a:r>
              <a:rPr lang="en-US" dirty="0"/>
              <a:t>Methodology: Hyperparameter tuning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8C63423-5311-72BE-AC08-8DDEB193F258}"/>
                  </a:ext>
                </a:extLst>
              </p:cNvPr>
              <p:cNvSpPr>
                <a:spLocks noGrp="1"/>
              </p:cNvSpPr>
              <p:nvPr>
                <p:ph idx="1"/>
              </p:nvPr>
            </p:nvSpPr>
            <p:spPr>
              <a:xfrm>
                <a:off x="808662" y="2019299"/>
                <a:ext cx="6292956" cy="4114801"/>
              </a:xfrm>
            </p:spPr>
            <p:txBody>
              <a:bodyPr>
                <a:normAutofit fontScale="62500" lnSpcReduction="20000"/>
              </a:bodyPr>
              <a:lstStyle/>
              <a:p>
                <a:r>
                  <a:rPr lang="en-US" dirty="0"/>
                  <a:t>We tune hyperparameters with </a:t>
                </a:r>
                <a:r>
                  <a:rPr lang="en-US" dirty="0" err="1"/>
                  <a:t>GridSearch</a:t>
                </a:r>
                <a:r>
                  <a:rPr lang="en-US" dirty="0"/>
                  <a:t> (i.e. test exhaustively every combination of parameters in pre-defined parameter space)</a:t>
                </a:r>
              </a:p>
              <a:p>
                <a:r>
                  <a:rPr lang="en-US" dirty="0"/>
                  <a:t>Logistic Regression:</a:t>
                </a:r>
              </a:p>
              <a:p>
                <a:pPr lvl="1"/>
                <a:r>
                  <a:rPr lang="en-US" dirty="0"/>
                  <a:t>L2 Regularization Penalty : </a:t>
                </a:r>
                <a14:m>
                  <m:oMath xmlns:m="http://schemas.openxmlformats.org/officeDocument/2006/math">
                    <m:f>
                      <m:fPr>
                        <m:ctrlPr>
                          <a:rPr lang="en-US" b="0" i="1" smtClean="0">
                            <a:latin typeface="Cambria Math" panose="02040503050406030204" pitchFamily="18" charset="0"/>
                          </a:rPr>
                        </m:ctrlPr>
                      </m:fPr>
                      <m:num>
                        <m:r>
                          <a:rPr lang="en-US" b="0" i="0" smtClean="0">
                            <a:latin typeface="Cambria Math" panose="02040503050406030204" pitchFamily="18" charset="0"/>
                          </a:rPr>
                          <m:t>1</m:t>
                        </m:r>
                      </m:num>
                      <m:den>
                        <m:r>
                          <a:rPr lang="en-US" b="0" i="1" smtClean="0">
                            <a:latin typeface="Cambria Math" panose="02040503050406030204" pitchFamily="18" charset="0"/>
                          </a:rPr>
                          <m:t>𝜆</m:t>
                        </m:r>
                      </m:den>
                    </m:f>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0" smtClean="0">
                            <a:latin typeface="Cambria Math" panose="02040503050406030204" pitchFamily="18" charset="0"/>
                          </a:rPr>
                          <m:t>0.1, 0.2, …, 1.5</m:t>
                        </m:r>
                      </m:e>
                    </m:d>
                  </m:oMath>
                </a14:m>
                <a:endParaRPr lang="en-US" dirty="0"/>
              </a:p>
              <a:p>
                <a:r>
                  <a:rPr lang="en-US" dirty="0"/>
                  <a:t>Random Forest:</a:t>
                </a:r>
              </a:p>
              <a:p>
                <a:pPr lvl="1"/>
                <a:r>
                  <a:rPr lang="en-US" dirty="0"/>
                  <a:t>Number of trees: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𝑡𝑟𝑒𝑒</m:t>
                        </m:r>
                      </m:sub>
                    </m:sSub>
                    <m:r>
                      <a:rPr lang="en-US" b="0" i="1" smtClean="0">
                        <a:latin typeface="Cambria Math" panose="02040503050406030204" pitchFamily="18" charset="0"/>
                      </a:rPr>
                      <m:t>∈[100, 200, …, 500]</m:t>
                    </m:r>
                  </m:oMath>
                </a14:m>
                <a:endParaRPr lang="en-US" dirty="0"/>
              </a:p>
              <a:p>
                <a:pPr lvl="1"/>
                <a:r>
                  <a:rPr lang="en-US" dirty="0"/>
                  <a:t>Fraction of features to consider at each tree split: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𝑠𝑝𝑙𝑖𝑡</m:t>
                        </m:r>
                      </m:sub>
                    </m:sSub>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0.1, 0.2, …, 0.9</m:t>
                        </m:r>
                      </m:e>
                    </m:d>
                  </m:oMath>
                </a14:m>
                <a:endParaRPr lang="en-US" b="0" dirty="0"/>
              </a:p>
              <a:p>
                <a:r>
                  <a:rPr lang="en-US" dirty="0"/>
                  <a:t>K-Nearest Neighbors:</a:t>
                </a:r>
              </a:p>
              <a:p>
                <a:pPr lvl="1"/>
                <a:r>
                  <a:rPr lang="en-US" dirty="0"/>
                  <a:t>Number of neighbors: </a:t>
                </a:r>
                <a14:m>
                  <m:oMath xmlns:m="http://schemas.openxmlformats.org/officeDocument/2006/math">
                    <m:r>
                      <a:rPr lang="en-US" b="0" i="1" smtClean="0">
                        <a:latin typeface="Cambria Math" panose="02040503050406030204" pitchFamily="18" charset="0"/>
                      </a:rPr>
                      <m:t>𝑘</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3, 5, 7, 9</m:t>
                        </m:r>
                      </m:e>
                    </m:d>
                  </m:oMath>
                </a14:m>
                <a:endParaRPr lang="en-US" dirty="0"/>
              </a:p>
              <a:p>
                <a:r>
                  <a:rPr lang="en-US" dirty="0"/>
                  <a:t>Neural Network:</a:t>
                </a:r>
              </a:p>
              <a:p>
                <a:pPr lvl="1"/>
                <a:r>
                  <a:rPr lang="en-US" dirty="0"/>
                  <a:t>Number of layers: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𝑙𝑎𝑦𝑒𝑟𝑠</m:t>
                        </m:r>
                      </m:sub>
                    </m:sSub>
                    <m:r>
                      <a:rPr lang="en-US" b="0" i="1" smtClean="0">
                        <a:latin typeface="Cambria Math" panose="02040503050406030204" pitchFamily="18" charset="0"/>
                      </a:rPr>
                      <m:t>∈[1, 2, 3]</m:t>
                    </m:r>
                  </m:oMath>
                </a14:m>
                <a:endParaRPr lang="en-US" dirty="0"/>
              </a:p>
              <a:p>
                <a:pPr lvl="1"/>
                <a:r>
                  <a:rPr lang="en-US" dirty="0"/>
                  <a:t>Nodes per layer (hidden size):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𝑛𝑜𝑑𝑒𝑠</m:t>
                        </m:r>
                      </m:sub>
                    </m:sSub>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40, 50, 60</m:t>
                        </m:r>
                      </m:e>
                    </m:d>
                  </m:oMath>
                </a14:m>
                <a:endParaRPr lang="en-US" b="0" dirty="0"/>
              </a:p>
              <a:p>
                <a:pPr lvl="1"/>
                <a:r>
                  <a:rPr lang="en-US" dirty="0"/>
                  <a:t>Dropout probability: </a:t>
                </a:r>
                <a14:m>
                  <m:oMath xmlns:m="http://schemas.openxmlformats.org/officeDocument/2006/math">
                    <m:r>
                      <a:rPr lang="en-US" b="0" i="1" smtClean="0">
                        <a:latin typeface="Cambria Math" panose="02040503050406030204" pitchFamily="18" charset="0"/>
                      </a:rPr>
                      <m:t>𝑝</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0.3, 0.5, 0.7</m:t>
                        </m:r>
                      </m:e>
                    </m:d>
                  </m:oMath>
                </a14:m>
                <a:endParaRPr lang="en-US" b="0" dirty="0"/>
              </a:p>
              <a:p>
                <a:pPr lvl="1"/>
                <a:r>
                  <a:rPr lang="en-US" dirty="0"/>
                  <a:t>Learning rate: </a:t>
                </a:r>
                <a14:m>
                  <m:oMath xmlns:m="http://schemas.openxmlformats.org/officeDocument/2006/math">
                    <m:r>
                      <a:rPr lang="en-US" b="0" i="1" smtClean="0">
                        <a:latin typeface="Cambria Math" panose="02040503050406030204" pitchFamily="18" charset="0"/>
                      </a:rPr>
                      <m:t>𝑙𝑟</m:t>
                    </m:r>
                    <m:r>
                      <a:rPr lang="en-US" b="0" i="1" smtClean="0">
                        <a:latin typeface="Cambria Math" panose="02040503050406030204" pitchFamily="18" charset="0"/>
                      </a:rPr>
                      <m:t>∈[0.001, 0.0001]</m:t>
                    </m:r>
                  </m:oMath>
                </a14:m>
                <a:endParaRPr lang="en-US" dirty="0"/>
              </a:p>
              <a:p>
                <a:endParaRPr lang="en-US" b="0" dirty="0"/>
              </a:p>
            </p:txBody>
          </p:sp>
        </mc:Choice>
        <mc:Fallback xmlns="">
          <p:sp>
            <p:nvSpPr>
              <p:cNvPr id="3" name="Content Placeholder 2">
                <a:extLst>
                  <a:ext uri="{FF2B5EF4-FFF2-40B4-BE49-F238E27FC236}">
                    <a16:creationId xmlns:a16="http://schemas.microsoft.com/office/drawing/2014/main" id="{88C63423-5311-72BE-AC08-8DDEB193F258}"/>
                  </a:ext>
                </a:extLst>
              </p:cNvPr>
              <p:cNvSpPr>
                <a:spLocks noGrp="1" noRot="1" noChangeAspect="1" noMove="1" noResize="1" noEditPoints="1" noAdjustHandles="1" noChangeArrowheads="1" noChangeShapeType="1" noTextEdit="1"/>
              </p:cNvSpPr>
              <p:nvPr>
                <p:ph idx="1"/>
              </p:nvPr>
            </p:nvSpPr>
            <p:spPr>
              <a:xfrm>
                <a:off x="808662" y="2019299"/>
                <a:ext cx="6292956" cy="4114801"/>
              </a:xfrm>
              <a:blipFill>
                <a:blip r:embed="rId3"/>
                <a:stretch>
                  <a:fillRect/>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D07E91F6-A61F-F878-DE5A-F152ED3E33BD}"/>
              </a:ext>
            </a:extLst>
          </p:cNvPr>
          <p:cNvPicPr>
            <a:picLocks noChangeAspect="1"/>
          </p:cNvPicPr>
          <p:nvPr/>
        </p:nvPicPr>
        <p:blipFill>
          <a:blip r:embed="rId4"/>
          <a:stretch>
            <a:fillRect/>
          </a:stretch>
        </p:blipFill>
        <p:spPr>
          <a:xfrm>
            <a:off x="6286272" y="1590277"/>
            <a:ext cx="4880055" cy="4636988"/>
          </a:xfrm>
          <a:prstGeom prst="rect">
            <a:avLst/>
          </a:prstGeom>
        </p:spPr>
      </p:pic>
    </p:spTree>
    <p:extLst>
      <p:ext uri="{BB962C8B-B14F-4D97-AF65-F5344CB8AC3E}">
        <p14:creationId xmlns:p14="http://schemas.microsoft.com/office/powerpoint/2010/main" val="6818039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6CE28D-D77F-885B-91A5-7302FAE378C4}"/>
              </a:ext>
            </a:extLst>
          </p:cNvPr>
          <p:cNvSpPr>
            <a:spLocks noGrp="1"/>
          </p:cNvSpPr>
          <p:nvPr>
            <p:ph type="title"/>
          </p:nvPr>
        </p:nvSpPr>
        <p:spPr/>
        <p:txBody>
          <a:bodyPr/>
          <a:lstStyle/>
          <a:p>
            <a:r>
              <a:rPr lang="en-US" dirty="0"/>
              <a:t>Methodology: Stacking ensemble</a:t>
            </a:r>
          </a:p>
        </p:txBody>
      </p:sp>
      <p:sp>
        <p:nvSpPr>
          <p:cNvPr id="3" name="Content Placeholder 2">
            <a:extLst>
              <a:ext uri="{FF2B5EF4-FFF2-40B4-BE49-F238E27FC236}">
                <a16:creationId xmlns:a16="http://schemas.microsoft.com/office/drawing/2014/main" id="{88C63423-5311-72BE-AC08-8DDEB193F258}"/>
              </a:ext>
            </a:extLst>
          </p:cNvPr>
          <p:cNvSpPr>
            <a:spLocks noGrp="1"/>
          </p:cNvSpPr>
          <p:nvPr>
            <p:ph idx="1"/>
          </p:nvPr>
        </p:nvSpPr>
        <p:spPr>
          <a:xfrm>
            <a:off x="808662" y="2019299"/>
            <a:ext cx="5388938" cy="4114801"/>
          </a:xfrm>
        </p:spPr>
        <p:txBody>
          <a:bodyPr/>
          <a:lstStyle/>
          <a:p>
            <a:r>
              <a:rPr lang="en-US" dirty="0"/>
              <a:t>Intuitively, combine the strengths of several strong predictors. Works especially well if the models are strong in different ways</a:t>
            </a:r>
          </a:p>
          <a:p>
            <a:r>
              <a:rPr lang="en-US" dirty="0"/>
              <a:t>Use predicted probabilities of existing models (Level 0 models) on another algorithm (Level 1 model) to get final prediction</a:t>
            </a:r>
          </a:p>
          <a:p>
            <a:r>
              <a:rPr lang="en-US" dirty="0"/>
              <a:t>In this project, we use another Logistic Regression as the Level 1 model</a:t>
            </a:r>
          </a:p>
        </p:txBody>
      </p:sp>
      <p:grpSp>
        <p:nvGrpSpPr>
          <p:cNvPr id="61" name="Group 60">
            <a:extLst>
              <a:ext uri="{FF2B5EF4-FFF2-40B4-BE49-F238E27FC236}">
                <a16:creationId xmlns:a16="http://schemas.microsoft.com/office/drawing/2014/main" id="{B2683DE4-CA26-F18A-05D5-3DCD1489D2D4}"/>
              </a:ext>
            </a:extLst>
          </p:cNvPr>
          <p:cNvGrpSpPr/>
          <p:nvPr/>
        </p:nvGrpSpPr>
        <p:grpSpPr>
          <a:xfrm>
            <a:off x="6350149" y="1879011"/>
            <a:ext cx="5033189" cy="4099931"/>
            <a:chOff x="6142949" y="2392944"/>
            <a:chExt cx="5033189" cy="4099931"/>
          </a:xfrm>
        </p:grpSpPr>
        <p:sp>
          <p:nvSpPr>
            <p:cNvPr id="4" name="Rectangle 3">
              <a:extLst>
                <a:ext uri="{FF2B5EF4-FFF2-40B4-BE49-F238E27FC236}">
                  <a16:creationId xmlns:a16="http://schemas.microsoft.com/office/drawing/2014/main" id="{B39BBD18-3998-E3F4-57D8-A1BD56E2A43D}"/>
                </a:ext>
              </a:extLst>
            </p:cNvPr>
            <p:cNvSpPr/>
            <p:nvPr/>
          </p:nvSpPr>
          <p:spPr>
            <a:xfrm>
              <a:off x="8090730" y="5054426"/>
              <a:ext cx="580677" cy="473886"/>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LG</a:t>
              </a:r>
            </a:p>
          </p:txBody>
        </p:sp>
        <p:sp>
          <p:nvSpPr>
            <p:cNvPr id="5" name="Rectangle 4">
              <a:extLst>
                <a:ext uri="{FF2B5EF4-FFF2-40B4-BE49-F238E27FC236}">
                  <a16:creationId xmlns:a16="http://schemas.microsoft.com/office/drawing/2014/main" id="{AED1BCA5-55EE-5954-E440-6386BB915ECB}"/>
                </a:ext>
              </a:extLst>
            </p:cNvPr>
            <p:cNvSpPr/>
            <p:nvPr/>
          </p:nvSpPr>
          <p:spPr>
            <a:xfrm>
              <a:off x="8890552" y="5054426"/>
              <a:ext cx="674331" cy="473886"/>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kNN</a:t>
              </a:r>
            </a:p>
          </p:txBody>
        </p:sp>
        <p:sp>
          <p:nvSpPr>
            <p:cNvPr id="6" name="Rectangle 5">
              <a:extLst>
                <a:ext uri="{FF2B5EF4-FFF2-40B4-BE49-F238E27FC236}">
                  <a16:creationId xmlns:a16="http://schemas.microsoft.com/office/drawing/2014/main" id="{25173310-66A4-B958-507E-7F1AE83F17B7}"/>
                </a:ext>
              </a:extLst>
            </p:cNvPr>
            <p:cNvSpPr/>
            <p:nvPr/>
          </p:nvSpPr>
          <p:spPr>
            <a:xfrm>
              <a:off x="9784028" y="5054426"/>
              <a:ext cx="580677" cy="473886"/>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RF</a:t>
              </a:r>
            </a:p>
          </p:txBody>
        </p:sp>
        <p:sp>
          <p:nvSpPr>
            <p:cNvPr id="7" name="Rectangle 6">
              <a:extLst>
                <a:ext uri="{FF2B5EF4-FFF2-40B4-BE49-F238E27FC236}">
                  <a16:creationId xmlns:a16="http://schemas.microsoft.com/office/drawing/2014/main" id="{25234370-2ECE-5695-92B8-A5C74E66EA52}"/>
                </a:ext>
              </a:extLst>
            </p:cNvPr>
            <p:cNvSpPr/>
            <p:nvPr/>
          </p:nvSpPr>
          <p:spPr>
            <a:xfrm>
              <a:off x="10585650" y="5060624"/>
              <a:ext cx="580677" cy="473886"/>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FF</a:t>
              </a:r>
            </a:p>
          </p:txBody>
        </p:sp>
        <p:sp>
          <p:nvSpPr>
            <p:cNvPr id="8" name="TextBox 7">
              <a:extLst>
                <a:ext uri="{FF2B5EF4-FFF2-40B4-BE49-F238E27FC236}">
                  <a16:creationId xmlns:a16="http://schemas.microsoft.com/office/drawing/2014/main" id="{4F26C9A3-4748-AA46-83AF-22A2A5855D19}"/>
                </a:ext>
              </a:extLst>
            </p:cNvPr>
            <p:cNvSpPr txBox="1"/>
            <p:nvPr/>
          </p:nvSpPr>
          <p:spPr>
            <a:xfrm>
              <a:off x="6148251" y="4778536"/>
              <a:ext cx="1765868" cy="369332"/>
            </a:xfrm>
            <a:prstGeom prst="rect">
              <a:avLst/>
            </a:prstGeom>
            <a:noFill/>
          </p:spPr>
          <p:txBody>
            <a:bodyPr wrap="none" rtlCol="0">
              <a:spAutoFit/>
            </a:bodyPr>
            <a:lstStyle/>
            <a:p>
              <a:r>
                <a:rPr lang="en-US" dirty="0"/>
                <a:t>Level 0 Models</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A6F3C7A5-F6EC-77FF-EEAA-BF7CD447FDB3}"/>
                    </a:ext>
                  </a:extLst>
                </p:cNvPr>
                <p:cNvSpPr txBox="1"/>
                <p:nvPr/>
              </p:nvSpPr>
              <p:spPr>
                <a:xfrm>
                  <a:off x="9442942" y="6061988"/>
                  <a:ext cx="341086"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𝑋</m:t>
                        </m:r>
                      </m:oMath>
                    </m:oMathPara>
                  </a14:m>
                  <a:endParaRPr lang="en-US" dirty="0"/>
                </a:p>
              </p:txBody>
            </p:sp>
          </mc:Choice>
          <mc:Fallback xmlns="">
            <p:sp>
              <p:nvSpPr>
                <p:cNvPr id="9" name="TextBox 8">
                  <a:extLst>
                    <a:ext uri="{FF2B5EF4-FFF2-40B4-BE49-F238E27FC236}">
                      <a16:creationId xmlns:a16="http://schemas.microsoft.com/office/drawing/2014/main" id="{A6F3C7A5-F6EC-77FF-EEAA-BF7CD447FDB3}"/>
                    </a:ext>
                  </a:extLst>
                </p:cNvPr>
                <p:cNvSpPr txBox="1">
                  <a:spLocks noRot="1" noChangeAspect="1" noMove="1" noResize="1" noEditPoints="1" noAdjustHandles="1" noChangeArrowheads="1" noChangeShapeType="1" noTextEdit="1"/>
                </p:cNvSpPr>
                <p:nvPr/>
              </p:nvSpPr>
              <p:spPr>
                <a:xfrm>
                  <a:off x="9442942" y="6061988"/>
                  <a:ext cx="341086" cy="430887"/>
                </a:xfrm>
                <a:prstGeom prst="rect">
                  <a:avLst/>
                </a:prstGeom>
                <a:blipFill>
                  <a:blip r:embed="rId3"/>
                  <a:stretch>
                    <a:fillRect/>
                  </a:stretch>
                </a:blipFill>
              </p:spPr>
              <p:txBody>
                <a:bodyPr/>
                <a:lstStyle/>
                <a:p>
                  <a:r>
                    <a:rPr lang="en-US">
                      <a:noFill/>
                    </a:rPr>
                    <a:t> </a:t>
                  </a:r>
                </a:p>
              </p:txBody>
            </p:sp>
          </mc:Fallback>
        </mc:AlternateContent>
        <p:cxnSp>
          <p:nvCxnSpPr>
            <p:cNvPr id="12" name="Connector: Elbow 11">
              <a:extLst>
                <a:ext uri="{FF2B5EF4-FFF2-40B4-BE49-F238E27FC236}">
                  <a16:creationId xmlns:a16="http://schemas.microsoft.com/office/drawing/2014/main" id="{0577A372-2441-8CAB-DF82-06AE7FB6734B}"/>
                </a:ext>
              </a:extLst>
            </p:cNvPr>
            <p:cNvCxnSpPr>
              <a:cxnSpLocks/>
              <a:stCxn id="9" idx="0"/>
              <a:endCxn id="4" idx="2"/>
            </p:cNvCxnSpPr>
            <p:nvPr/>
          </p:nvCxnSpPr>
          <p:spPr>
            <a:xfrm rot="16200000" flipV="1">
              <a:off x="8730439" y="5178942"/>
              <a:ext cx="533676" cy="1232416"/>
            </a:xfrm>
            <a:prstGeom prst="bentConnector3">
              <a:avLst>
                <a:gd name="adj1" fmla="val 4048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5AE73698-3775-D9FA-0D09-0DE38FACE9EE}"/>
                </a:ext>
              </a:extLst>
            </p:cNvPr>
            <p:cNvCxnSpPr>
              <a:cxnSpLocks/>
              <a:endCxn id="5" idx="2"/>
            </p:cNvCxnSpPr>
            <p:nvPr/>
          </p:nvCxnSpPr>
          <p:spPr>
            <a:xfrm rot="16200000" flipV="1">
              <a:off x="9153765" y="5602266"/>
              <a:ext cx="533675" cy="385768"/>
            </a:xfrm>
            <a:prstGeom prst="bentConnector3">
              <a:avLst>
                <a:gd name="adj1" fmla="val 4048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942024D3-7024-2B70-1CE8-D983D6040428}"/>
                </a:ext>
              </a:extLst>
            </p:cNvPr>
            <p:cNvCxnSpPr>
              <a:cxnSpLocks/>
              <a:endCxn id="6" idx="2"/>
            </p:cNvCxnSpPr>
            <p:nvPr/>
          </p:nvCxnSpPr>
          <p:spPr>
            <a:xfrm rot="5400000" flipH="1" flipV="1">
              <a:off x="9569601" y="5572196"/>
              <a:ext cx="548650" cy="460882"/>
            </a:xfrm>
            <a:prstGeom prst="bentConnector3">
              <a:avLst>
                <a:gd name="adj1" fmla="val 42064"/>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Connector: Elbow 20">
              <a:extLst>
                <a:ext uri="{FF2B5EF4-FFF2-40B4-BE49-F238E27FC236}">
                  <a16:creationId xmlns:a16="http://schemas.microsoft.com/office/drawing/2014/main" id="{A4F38010-ACD0-C786-E4BD-F710F9C0A935}"/>
                </a:ext>
              </a:extLst>
            </p:cNvPr>
            <p:cNvCxnSpPr>
              <a:cxnSpLocks/>
              <a:endCxn id="7" idx="2"/>
            </p:cNvCxnSpPr>
            <p:nvPr/>
          </p:nvCxnSpPr>
          <p:spPr>
            <a:xfrm flipV="1">
              <a:off x="9613485" y="5534510"/>
              <a:ext cx="1262504" cy="316561"/>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C423E047-060C-8327-29FC-F4049C84CD1D}"/>
                </a:ext>
              </a:extLst>
            </p:cNvPr>
            <p:cNvSpPr txBox="1"/>
            <p:nvPr/>
          </p:nvSpPr>
          <p:spPr>
            <a:xfrm>
              <a:off x="6617630" y="6061988"/>
              <a:ext cx="1283685" cy="369332"/>
            </a:xfrm>
            <a:prstGeom prst="rect">
              <a:avLst/>
            </a:prstGeom>
            <a:noFill/>
          </p:spPr>
          <p:txBody>
            <a:bodyPr wrap="none" rtlCol="0">
              <a:spAutoFit/>
            </a:bodyPr>
            <a:lstStyle/>
            <a:p>
              <a:r>
                <a:rPr lang="en-US" dirty="0"/>
                <a:t>Input Data</a:t>
              </a:r>
            </a:p>
          </p:txBody>
        </p:sp>
        <p:cxnSp>
          <p:nvCxnSpPr>
            <p:cNvPr id="28" name="Straight Arrow Connector 27">
              <a:extLst>
                <a:ext uri="{FF2B5EF4-FFF2-40B4-BE49-F238E27FC236}">
                  <a16:creationId xmlns:a16="http://schemas.microsoft.com/office/drawing/2014/main" id="{C15AB565-906F-6F90-1C18-18C0AC384572}"/>
                </a:ext>
              </a:extLst>
            </p:cNvPr>
            <p:cNvCxnSpPr>
              <a:cxnSpLocks/>
              <a:stCxn id="4" idx="0"/>
            </p:cNvCxnSpPr>
            <p:nvPr/>
          </p:nvCxnSpPr>
          <p:spPr>
            <a:xfrm flipV="1">
              <a:off x="8381069" y="4686300"/>
              <a:ext cx="0" cy="36812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CA78028C-6506-8AB4-ED9C-902BFF559792}"/>
                </a:ext>
              </a:extLst>
            </p:cNvPr>
            <p:cNvCxnSpPr>
              <a:cxnSpLocks/>
            </p:cNvCxnSpPr>
            <p:nvPr/>
          </p:nvCxnSpPr>
          <p:spPr>
            <a:xfrm flipV="1">
              <a:off x="9227717" y="4686300"/>
              <a:ext cx="0" cy="36812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AC3B2224-572C-7F4B-FBF2-54A3DDCD3CF9}"/>
                </a:ext>
              </a:extLst>
            </p:cNvPr>
            <p:cNvCxnSpPr>
              <a:cxnSpLocks/>
            </p:cNvCxnSpPr>
            <p:nvPr/>
          </p:nvCxnSpPr>
          <p:spPr>
            <a:xfrm flipV="1">
              <a:off x="10074366" y="4686300"/>
              <a:ext cx="0" cy="36812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D26535C8-10D4-E0C8-3CF1-FF6967347484}"/>
                </a:ext>
              </a:extLst>
            </p:cNvPr>
            <p:cNvCxnSpPr>
              <a:cxnSpLocks/>
            </p:cNvCxnSpPr>
            <p:nvPr/>
          </p:nvCxnSpPr>
          <p:spPr>
            <a:xfrm flipV="1">
              <a:off x="10899530" y="4686300"/>
              <a:ext cx="0" cy="36812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8E353C43-917F-24F5-E16E-D983BBDB1D36}"/>
                    </a:ext>
                  </a:extLst>
                </p:cNvPr>
                <p:cNvSpPr txBox="1"/>
                <p:nvPr/>
              </p:nvSpPr>
              <p:spPr>
                <a:xfrm>
                  <a:off x="8098301" y="4331087"/>
                  <a:ext cx="573106" cy="2925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𝑓</m:t>
                                </m:r>
                              </m:e>
                            </m:acc>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m:oMathPara>
                  </a14:m>
                  <a:endParaRPr lang="en-US" dirty="0"/>
                </a:p>
              </p:txBody>
            </p:sp>
          </mc:Choice>
          <mc:Fallback xmlns="">
            <p:sp>
              <p:nvSpPr>
                <p:cNvPr id="35" name="TextBox 34">
                  <a:extLst>
                    <a:ext uri="{FF2B5EF4-FFF2-40B4-BE49-F238E27FC236}">
                      <a16:creationId xmlns:a16="http://schemas.microsoft.com/office/drawing/2014/main" id="{8E353C43-917F-24F5-E16E-D983BBDB1D36}"/>
                    </a:ext>
                  </a:extLst>
                </p:cNvPr>
                <p:cNvSpPr txBox="1">
                  <a:spLocks noRot="1" noChangeAspect="1" noMove="1" noResize="1" noEditPoints="1" noAdjustHandles="1" noChangeArrowheads="1" noChangeShapeType="1" noTextEdit="1"/>
                </p:cNvSpPr>
                <p:nvPr/>
              </p:nvSpPr>
              <p:spPr>
                <a:xfrm>
                  <a:off x="8098301" y="4331087"/>
                  <a:ext cx="573106" cy="292581"/>
                </a:xfrm>
                <a:prstGeom prst="rect">
                  <a:avLst/>
                </a:prstGeom>
                <a:blipFill>
                  <a:blip r:embed="rId4"/>
                  <a:stretch>
                    <a:fillRect l="-13830" t="-25000" r="-13830" b="-33333"/>
                  </a:stretch>
                </a:blipFill>
              </p:spPr>
              <p:txBody>
                <a:bodyPr/>
                <a:lstStyle/>
                <a:p>
                  <a:r>
                    <a:rPr lang="en-US">
                      <a:noFill/>
                    </a:rPr>
                    <a:t> </a:t>
                  </a:r>
                </a:p>
              </p:txBody>
            </p:sp>
          </mc:Fallback>
        </mc:AlternateContent>
        <p:cxnSp>
          <p:nvCxnSpPr>
            <p:cNvPr id="42" name="Connector: Elbow 41">
              <a:extLst>
                <a:ext uri="{FF2B5EF4-FFF2-40B4-BE49-F238E27FC236}">
                  <a16:creationId xmlns:a16="http://schemas.microsoft.com/office/drawing/2014/main" id="{F2C677E7-7AF9-FF86-4B67-FD4AEC9645A0}"/>
                </a:ext>
              </a:extLst>
            </p:cNvPr>
            <p:cNvCxnSpPr>
              <a:cxnSpLocks/>
            </p:cNvCxnSpPr>
            <p:nvPr/>
          </p:nvCxnSpPr>
          <p:spPr>
            <a:xfrm rot="5400000">
              <a:off x="8714390" y="3349915"/>
              <a:ext cx="533676" cy="1232416"/>
            </a:xfrm>
            <a:prstGeom prst="bentConnector3">
              <a:avLst>
                <a:gd name="adj1" fmla="val 4048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Connector: Elbow 42">
              <a:extLst>
                <a:ext uri="{FF2B5EF4-FFF2-40B4-BE49-F238E27FC236}">
                  <a16:creationId xmlns:a16="http://schemas.microsoft.com/office/drawing/2014/main" id="{8DC82648-07EC-10D7-B1DF-27385AB11AF0}"/>
                </a:ext>
              </a:extLst>
            </p:cNvPr>
            <p:cNvCxnSpPr>
              <a:cxnSpLocks/>
            </p:cNvCxnSpPr>
            <p:nvPr/>
          </p:nvCxnSpPr>
          <p:spPr>
            <a:xfrm rot="5400000">
              <a:off x="9137716" y="3773239"/>
              <a:ext cx="533675" cy="385768"/>
            </a:xfrm>
            <a:prstGeom prst="bentConnector3">
              <a:avLst>
                <a:gd name="adj1" fmla="val 4048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Connector: Elbow 43">
              <a:extLst>
                <a:ext uri="{FF2B5EF4-FFF2-40B4-BE49-F238E27FC236}">
                  <a16:creationId xmlns:a16="http://schemas.microsoft.com/office/drawing/2014/main" id="{751AD627-340A-05C9-9111-5B52AB0AEAF7}"/>
                </a:ext>
              </a:extLst>
            </p:cNvPr>
            <p:cNvCxnSpPr>
              <a:cxnSpLocks/>
            </p:cNvCxnSpPr>
            <p:nvPr/>
          </p:nvCxnSpPr>
          <p:spPr>
            <a:xfrm rot="16200000" flipH="1">
              <a:off x="9553552" y="3743169"/>
              <a:ext cx="548650" cy="460882"/>
            </a:xfrm>
            <a:prstGeom prst="bentConnector3">
              <a:avLst>
                <a:gd name="adj1" fmla="val 3963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Connector: Elbow 44">
              <a:extLst>
                <a:ext uri="{FF2B5EF4-FFF2-40B4-BE49-F238E27FC236}">
                  <a16:creationId xmlns:a16="http://schemas.microsoft.com/office/drawing/2014/main" id="{F04AC85C-CDE7-D3F7-1FEF-E05DE16910DA}"/>
                </a:ext>
              </a:extLst>
            </p:cNvPr>
            <p:cNvCxnSpPr>
              <a:cxnSpLocks/>
            </p:cNvCxnSpPr>
            <p:nvPr/>
          </p:nvCxnSpPr>
          <p:spPr>
            <a:xfrm>
              <a:off x="9637026" y="3911351"/>
              <a:ext cx="1262504" cy="316561"/>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5D1DBBAA-3010-0CBF-CC33-F24F25B663B4}"/>
                </a:ext>
              </a:extLst>
            </p:cNvPr>
            <p:cNvSpPr/>
            <p:nvPr/>
          </p:nvSpPr>
          <p:spPr>
            <a:xfrm>
              <a:off x="8301570" y="3182513"/>
              <a:ext cx="2591731" cy="4355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LG’</a:t>
              </a:r>
            </a:p>
          </p:txBody>
        </p:sp>
        <p:sp>
          <p:nvSpPr>
            <p:cNvPr id="52" name="TextBox 51">
              <a:extLst>
                <a:ext uri="{FF2B5EF4-FFF2-40B4-BE49-F238E27FC236}">
                  <a16:creationId xmlns:a16="http://schemas.microsoft.com/office/drawing/2014/main" id="{205A906E-7FA7-CF39-619E-4BC375952BBD}"/>
                </a:ext>
              </a:extLst>
            </p:cNvPr>
            <p:cNvSpPr txBox="1"/>
            <p:nvPr/>
          </p:nvSpPr>
          <p:spPr>
            <a:xfrm>
              <a:off x="6250843" y="3182513"/>
              <a:ext cx="1663276" cy="369332"/>
            </a:xfrm>
            <a:prstGeom prst="rect">
              <a:avLst/>
            </a:prstGeom>
            <a:noFill/>
          </p:spPr>
          <p:txBody>
            <a:bodyPr wrap="none" rtlCol="0">
              <a:spAutoFit/>
            </a:bodyPr>
            <a:lstStyle/>
            <a:p>
              <a:r>
                <a:rPr lang="en-US" dirty="0"/>
                <a:t>Level 1 Model</a:t>
              </a:r>
            </a:p>
          </p:txBody>
        </p:sp>
        <p:cxnSp>
          <p:nvCxnSpPr>
            <p:cNvPr id="54" name="Straight Arrow Connector 53">
              <a:extLst>
                <a:ext uri="{FF2B5EF4-FFF2-40B4-BE49-F238E27FC236}">
                  <a16:creationId xmlns:a16="http://schemas.microsoft.com/office/drawing/2014/main" id="{15D8436C-7D92-4160-F713-5ECEA2E00475}"/>
                </a:ext>
              </a:extLst>
            </p:cNvPr>
            <p:cNvCxnSpPr>
              <a:cxnSpLocks/>
              <a:stCxn id="51" idx="0"/>
            </p:cNvCxnSpPr>
            <p:nvPr/>
          </p:nvCxnSpPr>
          <p:spPr>
            <a:xfrm flipH="1" flipV="1">
              <a:off x="9597435" y="2813963"/>
              <a:ext cx="1" cy="3685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E65C6C56-72B1-6E62-5760-7F53883B6CDB}"/>
                </a:ext>
              </a:extLst>
            </p:cNvPr>
            <p:cNvSpPr txBox="1"/>
            <p:nvPr/>
          </p:nvSpPr>
          <p:spPr>
            <a:xfrm>
              <a:off x="6142949" y="2392944"/>
              <a:ext cx="1825821" cy="369332"/>
            </a:xfrm>
            <a:prstGeom prst="rect">
              <a:avLst/>
            </a:prstGeom>
            <a:noFill/>
          </p:spPr>
          <p:txBody>
            <a:bodyPr wrap="none" rtlCol="0">
              <a:spAutoFit/>
            </a:bodyPr>
            <a:lstStyle/>
            <a:p>
              <a:r>
                <a:rPr lang="en-US" dirty="0"/>
                <a:t>Final prediction</a:t>
              </a:r>
            </a:p>
          </p:txBody>
        </p: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A5302A10-CAD4-6015-773F-63E935422054}"/>
                    </a:ext>
                  </a:extLst>
                </p:cNvPr>
                <p:cNvSpPr txBox="1"/>
                <p:nvPr/>
              </p:nvSpPr>
              <p:spPr>
                <a:xfrm>
                  <a:off x="9324271" y="2428488"/>
                  <a:ext cx="676339" cy="2925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𝑓</m:t>
                                </m:r>
                              </m:e>
                            </m:acc>
                          </m:e>
                          <m:sub>
                            <m:r>
                              <a:rPr lang="en-US" b="0" i="1" smtClean="0">
                                <a:latin typeface="Cambria Math" panose="02040503050406030204" pitchFamily="18" charset="0"/>
                              </a:rPr>
                              <m:t>𝑆𝑇</m:t>
                            </m:r>
                          </m:sub>
                        </m:sSub>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m:oMathPara>
                  </a14:m>
                  <a:endParaRPr lang="en-US" dirty="0"/>
                </a:p>
              </p:txBody>
            </p:sp>
          </mc:Choice>
          <mc:Fallback xmlns="">
            <p:sp>
              <p:nvSpPr>
                <p:cNvPr id="57" name="TextBox 56">
                  <a:extLst>
                    <a:ext uri="{FF2B5EF4-FFF2-40B4-BE49-F238E27FC236}">
                      <a16:creationId xmlns:a16="http://schemas.microsoft.com/office/drawing/2014/main" id="{A5302A10-CAD4-6015-773F-63E935422054}"/>
                    </a:ext>
                  </a:extLst>
                </p:cNvPr>
                <p:cNvSpPr txBox="1">
                  <a:spLocks noRot="1" noChangeAspect="1" noMove="1" noResize="1" noEditPoints="1" noAdjustHandles="1" noChangeArrowheads="1" noChangeShapeType="1" noTextEdit="1"/>
                </p:cNvSpPr>
                <p:nvPr/>
              </p:nvSpPr>
              <p:spPr>
                <a:xfrm>
                  <a:off x="9324271" y="2428488"/>
                  <a:ext cx="676339" cy="292581"/>
                </a:xfrm>
                <a:prstGeom prst="rect">
                  <a:avLst/>
                </a:prstGeom>
                <a:blipFill>
                  <a:blip r:embed="rId5"/>
                  <a:stretch>
                    <a:fillRect l="-11712" t="-25000" r="-11712" b="-3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C1CDB371-B8BE-87B5-AD18-3DACA136606F}"/>
                    </a:ext>
                  </a:extLst>
                </p:cNvPr>
                <p:cNvSpPr txBox="1"/>
                <p:nvPr/>
              </p:nvSpPr>
              <p:spPr>
                <a:xfrm>
                  <a:off x="8890552" y="4323613"/>
                  <a:ext cx="578427" cy="2925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𝑓</m:t>
                                </m:r>
                              </m:e>
                            </m:acc>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m:oMathPara>
                  </a14:m>
                  <a:endParaRPr lang="en-US" dirty="0"/>
                </a:p>
              </p:txBody>
            </p:sp>
          </mc:Choice>
          <mc:Fallback xmlns="">
            <p:sp>
              <p:nvSpPr>
                <p:cNvPr id="58" name="TextBox 57">
                  <a:extLst>
                    <a:ext uri="{FF2B5EF4-FFF2-40B4-BE49-F238E27FC236}">
                      <a16:creationId xmlns:a16="http://schemas.microsoft.com/office/drawing/2014/main" id="{C1CDB371-B8BE-87B5-AD18-3DACA136606F}"/>
                    </a:ext>
                  </a:extLst>
                </p:cNvPr>
                <p:cNvSpPr txBox="1">
                  <a:spLocks noRot="1" noChangeAspect="1" noMove="1" noResize="1" noEditPoints="1" noAdjustHandles="1" noChangeArrowheads="1" noChangeShapeType="1" noTextEdit="1"/>
                </p:cNvSpPr>
                <p:nvPr/>
              </p:nvSpPr>
              <p:spPr>
                <a:xfrm>
                  <a:off x="8890552" y="4323613"/>
                  <a:ext cx="578427" cy="292581"/>
                </a:xfrm>
                <a:prstGeom prst="rect">
                  <a:avLst/>
                </a:prstGeom>
                <a:blipFill>
                  <a:blip r:embed="rId6"/>
                  <a:stretch>
                    <a:fillRect l="-13684" t="-27083" r="-13684" b="-3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8A1EB90B-47BD-35B1-6890-D8EF5BDC256D}"/>
                    </a:ext>
                  </a:extLst>
                </p:cNvPr>
                <p:cNvSpPr txBox="1"/>
                <p:nvPr/>
              </p:nvSpPr>
              <p:spPr>
                <a:xfrm>
                  <a:off x="9771765" y="4329773"/>
                  <a:ext cx="578427" cy="2925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𝑓</m:t>
                                </m:r>
                              </m:e>
                            </m:acc>
                          </m:e>
                          <m:sub>
                            <m:r>
                              <a:rPr lang="en-US" b="0" i="1" smtClean="0">
                                <a:latin typeface="Cambria Math" panose="02040503050406030204" pitchFamily="18" charset="0"/>
                              </a:rPr>
                              <m:t>3</m:t>
                            </m:r>
                          </m:sub>
                        </m:sSub>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m:oMathPara>
                  </a14:m>
                  <a:endParaRPr lang="en-US" dirty="0"/>
                </a:p>
              </p:txBody>
            </p:sp>
          </mc:Choice>
          <mc:Fallback xmlns="">
            <p:sp>
              <p:nvSpPr>
                <p:cNvPr id="59" name="TextBox 58">
                  <a:extLst>
                    <a:ext uri="{FF2B5EF4-FFF2-40B4-BE49-F238E27FC236}">
                      <a16:creationId xmlns:a16="http://schemas.microsoft.com/office/drawing/2014/main" id="{8A1EB90B-47BD-35B1-6890-D8EF5BDC256D}"/>
                    </a:ext>
                  </a:extLst>
                </p:cNvPr>
                <p:cNvSpPr txBox="1">
                  <a:spLocks noRot="1" noChangeAspect="1" noMove="1" noResize="1" noEditPoints="1" noAdjustHandles="1" noChangeArrowheads="1" noChangeShapeType="1" noTextEdit="1"/>
                </p:cNvSpPr>
                <p:nvPr/>
              </p:nvSpPr>
              <p:spPr>
                <a:xfrm>
                  <a:off x="9771765" y="4329773"/>
                  <a:ext cx="578427" cy="292581"/>
                </a:xfrm>
                <a:prstGeom prst="rect">
                  <a:avLst/>
                </a:prstGeom>
                <a:blipFill>
                  <a:blip r:embed="rId7"/>
                  <a:stretch>
                    <a:fillRect l="-13684" t="-27083" r="-13684" b="-3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3CC3D863-C7E5-E477-01E9-023D2D0BCADC}"/>
                    </a:ext>
                  </a:extLst>
                </p:cNvPr>
                <p:cNvSpPr txBox="1"/>
                <p:nvPr/>
              </p:nvSpPr>
              <p:spPr>
                <a:xfrm>
                  <a:off x="10606751" y="4331087"/>
                  <a:ext cx="569387" cy="2925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𝑓</m:t>
                                </m:r>
                              </m:e>
                            </m:acc>
                          </m:e>
                          <m:sub>
                            <m:r>
                              <a:rPr lang="en-US" b="0" i="1" smtClean="0">
                                <a:latin typeface="Cambria Math" panose="02040503050406030204" pitchFamily="18" charset="0"/>
                              </a:rPr>
                              <m:t>4</m:t>
                            </m:r>
                          </m:sub>
                        </m:sSub>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m:oMathPara>
                  </a14:m>
                  <a:endParaRPr lang="en-US" dirty="0"/>
                </a:p>
              </p:txBody>
            </p:sp>
          </mc:Choice>
          <mc:Fallback xmlns="">
            <p:sp>
              <p:nvSpPr>
                <p:cNvPr id="60" name="TextBox 59">
                  <a:extLst>
                    <a:ext uri="{FF2B5EF4-FFF2-40B4-BE49-F238E27FC236}">
                      <a16:creationId xmlns:a16="http://schemas.microsoft.com/office/drawing/2014/main" id="{3CC3D863-C7E5-E477-01E9-023D2D0BCADC}"/>
                    </a:ext>
                  </a:extLst>
                </p:cNvPr>
                <p:cNvSpPr txBox="1">
                  <a:spLocks noRot="1" noChangeAspect="1" noMove="1" noResize="1" noEditPoints="1" noAdjustHandles="1" noChangeArrowheads="1" noChangeShapeType="1" noTextEdit="1"/>
                </p:cNvSpPr>
                <p:nvPr/>
              </p:nvSpPr>
              <p:spPr>
                <a:xfrm>
                  <a:off x="10606751" y="4331087"/>
                  <a:ext cx="569387" cy="292581"/>
                </a:xfrm>
                <a:prstGeom prst="rect">
                  <a:avLst/>
                </a:prstGeom>
                <a:blipFill>
                  <a:blip r:embed="rId8"/>
                  <a:stretch>
                    <a:fillRect l="-13978" t="-25000" r="-15054" b="-33333"/>
                  </a:stretch>
                </a:blipFill>
              </p:spPr>
              <p:txBody>
                <a:bodyPr/>
                <a:lstStyle/>
                <a:p>
                  <a:r>
                    <a:rPr lang="en-US">
                      <a:noFill/>
                    </a:rPr>
                    <a:t> </a:t>
                  </a:r>
                </a:p>
              </p:txBody>
            </p:sp>
          </mc:Fallback>
        </mc:AlternateContent>
      </p:grpSp>
    </p:spTree>
    <p:extLst>
      <p:ext uri="{BB962C8B-B14F-4D97-AF65-F5344CB8AC3E}">
        <p14:creationId xmlns:p14="http://schemas.microsoft.com/office/powerpoint/2010/main" val="32520120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6CE28D-D77F-885B-91A5-7302FAE378C4}"/>
              </a:ext>
            </a:extLst>
          </p:cNvPr>
          <p:cNvSpPr>
            <a:spLocks noGrp="1"/>
          </p:cNvSpPr>
          <p:nvPr>
            <p:ph type="title"/>
          </p:nvPr>
        </p:nvSpPr>
        <p:spPr/>
        <p:txBody>
          <a:bodyPr/>
          <a:lstStyle/>
          <a:p>
            <a:r>
              <a:rPr lang="en-US" dirty="0"/>
              <a:t>Methodology: Stacking ensemble</a:t>
            </a:r>
          </a:p>
        </p:txBody>
      </p:sp>
      <p:sp>
        <p:nvSpPr>
          <p:cNvPr id="3" name="Content Placeholder 2">
            <a:extLst>
              <a:ext uri="{FF2B5EF4-FFF2-40B4-BE49-F238E27FC236}">
                <a16:creationId xmlns:a16="http://schemas.microsoft.com/office/drawing/2014/main" id="{88C63423-5311-72BE-AC08-8DDEB193F258}"/>
              </a:ext>
            </a:extLst>
          </p:cNvPr>
          <p:cNvSpPr>
            <a:spLocks noGrp="1"/>
          </p:cNvSpPr>
          <p:nvPr>
            <p:ph idx="1"/>
          </p:nvPr>
        </p:nvSpPr>
        <p:spPr>
          <a:xfrm>
            <a:off x="917166" y="1905833"/>
            <a:ext cx="10357666" cy="4114801"/>
          </a:xfrm>
        </p:spPr>
        <p:txBody>
          <a:bodyPr/>
          <a:lstStyle/>
          <a:p>
            <a:r>
              <a:rPr lang="en-US" dirty="0"/>
              <a:t>Consider a regression example</a:t>
            </a:r>
          </a:p>
          <a:p>
            <a:r>
              <a:rPr lang="en-US" dirty="0"/>
              <a:t>Given predictions from Level 0 models</a:t>
            </a:r>
          </a:p>
          <a:p>
            <a:r>
              <a:rPr lang="en-US" dirty="0"/>
              <a:t>Let the dataset </a:t>
            </a:r>
            <a:r>
              <a:rPr lang="en-US" b="1" dirty="0"/>
              <a:t>Z </a:t>
            </a:r>
            <a:r>
              <a:rPr lang="en-US" dirty="0"/>
              <a:t>be distributed according to (X,Y) ~ </a:t>
            </a:r>
            <a:r>
              <a:rPr lang="en-US" i="1" dirty="0"/>
              <a:t>P</a:t>
            </a:r>
          </a:p>
          <a:p>
            <a:r>
              <a:rPr lang="en-US" dirty="0"/>
              <a:t>Under square error loss, we are searching for weights such that</a:t>
            </a:r>
          </a:p>
          <a:p>
            <a:endParaRPr lang="en-US" dirty="0"/>
          </a:p>
          <a:p>
            <a:endParaRPr lang="en-US" dirty="0"/>
          </a:p>
          <a:p>
            <a:r>
              <a:rPr lang="en-US" dirty="0"/>
              <a:t>At the population level, this solution corresponds to a Level 1 Linear Regression model </a:t>
            </a:r>
            <a:endParaRPr lang="en-US" b="0" dirty="0"/>
          </a:p>
        </p:txBody>
      </p:sp>
      <p:pic>
        <p:nvPicPr>
          <p:cNvPr id="5" name="Picture 4">
            <a:extLst>
              <a:ext uri="{FF2B5EF4-FFF2-40B4-BE49-F238E27FC236}">
                <a16:creationId xmlns:a16="http://schemas.microsoft.com/office/drawing/2014/main" id="{95AEBBCC-6049-E10B-B2EF-F036B33C9436}"/>
              </a:ext>
            </a:extLst>
          </p:cNvPr>
          <p:cNvPicPr>
            <a:picLocks noChangeAspect="1"/>
          </p:cNvPicPr>
          <p:nvPr/>
        </p:nvPicPr>
        <p:blipFill>
          <a:blip r:embed="rId3"/>
          <a:stretch>
            <a:fillRect/>
          </a:stretch>
        </p:blipFill>
        <p:spPr>
          <a:xfrm>
            <a:off x="5793544" y="2445467"/>
            <a:ext cx="1485939" cy="391896"/>
          </a:xfrm>
          <a:prstGeom prst="rect">
            <a:avLst/>
          </a:prstGeom>
        </p:spPr>
      </p:pic>
      <p:pic>
        <p:nvPicPr>
          <p:cNvPr id="7" name="Picture 6">
            <a:extLst>
              <a:ext uri="{FF2B5EF4-FFF2-40B4-BE49-F238E27FC236}">
                <a16:creationId xmlns:a16="http://schemas.microsoft.com/office/drawing/2014/main" id="{75577332-AA70-4AEA-2555-C1C61CC5962D}"/>
              </a:ext>
            </a:extLst>
          </p:cNvPr>
          <p:cNvPicPr>
            <a:picLocks noChangeAspect="1"/>
          </p:cNvPicPr>
          <p:nvPr/>
        </p:nvPicPr>
        <p:blipFill>
          <a:blip r:embed="rId4"/>
          <a:stretch>
            <a:fillRect/>
          </a:stretch>
        </p:blipFill>
        <p:spPr>
          <a:xfrm>
            <a:off x="3706449" y="4020638"/>
            <a:ext cx="4316299" cy="1066828"/>
          </a:xfrm>
          <a:prstGeom prst="rect">
            <a:avLst/>
          </a:prstGeom>
        </p:spPr>
      </p:pic>
    </p:spTree>
    <p:extLst>
      <p:ext uri="{BB962C8B-B14F-4D97-AF65-F5344CB8AC3E}">
        <p14:creationId xmlns:p14="http://schemas.microsoft.com/office/powerpoint/2010/main" val="19764246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6CE28D-D77F-885B-91A5-7302FAE378C4}"/>
              </a:ext>
            </a:extLst>
          </p:cNvPr>
          <p:cNvSpPr>
            <a:spLocks noGrp="1"/>
          </p:cNvSpPr>
          <p:nvPr>
            <p:ph type="title"/>
          </p:nvPr>
        </p:nvSpPr>
        <p:spPr>
          <a:xfrm>
            <a:off x="795014" y="1107588"/>
            <a:ext cx="6429248" cy="1364476"/>
          </a:xfrm>
        </p:spPr>
        <p:txBody>
          <a:bodyPr anchor="t">
            <a:normAutofit/>
          </a:bodyPr>
          <a:lstStyle/>
          <a:p>
            <a:pPr>
              <a:lnSpc>
                <a:spcPct val="110000"/>
              </a:lnSpc>
            </a:pPr>
            <a:r>
              <a:rPr lang="en-US" sz="2500" dirty="0">
                <a:solidFill>
                  <a:srgbClr val="000000"/>
                </a:solidFill>
              </a:rPr>
              <a:t>Methodology: Probability Calibration</a:t>
            </a:r>
          </a:p>
        </p:txBody>
      </p:sp>
      <p:pic>
        <p:nvPicPr>
          <p:cNvPr id="6" name="Picture 5" descr="A graph of a graph showing the number of calibration curves&#10;&#10;Description automatically generated">
            <a:extLst>
              <a:ext uri="{FF2B5EF4-FFF2-40B4-BE49-F238E27FC236}">
                <a16:creationId xmlns:a16="http://schemas.microsoft.com/office/drawing/2014/main" id="{1A14F204-B448-DB54-F6EF-D042683595EE}"/>
              </a:ext>
            </a:extLst>
          </p:cNvPr>
          <p:cNvPicPr>
            <a:picLocks noChangeAspect="1"/>
          </p:cNvPicPr>
          <p:nvPr/>
        </p:nvPicPr>
        <p:blipFill>
          <a:blip r:embed="rId3"/>
          <a:stretch>
            <a:fillRect/>
          </a:stretch>
        </p:blipFill>
        <p:spPr>
          <a:xfrm>
            <a:off x="443179" y="2190308"/>
            <a:ext cx="5361225" cy="3350770"/>
          </a:xfrm>
          <a:prstGeom prst="rect">
            <a:avLst/>
          </a:prstGeom>
          <a:noFill/>
        </p:spPr>
      </p:pic>
      <p:sp>
        <p:nvSpPr>
          <p:cNvPr id="3" name="Content Placeholder 2">
            <a:extLst>
              <a:ext uri="{FF2B5EF4-FFF2-40B4-BE49-F238E27FC236}">
                <a16:creationId xmlns:a16="http://schemas.microsoft.com/office/drawing/2014/main" id="{88C63423-5311-72BE-AC08-8DDEB193F258}"/>
              </a:ext>
            </a:extLst>
          </p:cNvPr>
          <p:cNvSpPr>
            <a:spLocks noGrp="1"/>
          </p:cNvSpPr>
          <p:nvPr>
            <p:ph idx="1"/>
          </p:nvPr>
        </p:nvSpPr>
        <p:spPr>
          <a:xfrm>
            <a:off x="5931893" y="2282663"/>
            <a:ext cx="5361225" cy="2820894"/>
          </a:xfrm>
        </p:spPr>
        <p:txBody>
          <a:bodyPr>
            <a:normAutofit/>
          </a:bodyPr>
          <a:lstStyle/>
          <a:p>
            <a:pPr>
              <a:lnSpc>
                <a:spcPct val="120000"/>
              </a:lnSpc>
            </a:pPr>
            <a:r>
              <a:rPr lang="en-US" sz="1700" b="0" dirty="0">
                <a:solidFill>
                  <a:srgbClr val="000000"/>
                </a:solidFill>
              </a:rPr>
              <a:t>Before using ensemble stacking, it is prudent to ensure the predicted probabilities are well calibrated</a:t>
            </a:r>
          </a:p>
          <a:p>
            <a:pPr>
              <a:lnSpc>
                <a:spcPct val="120000"/>
              </a:lnSpc>
            </a:pPr>
            <a:r>
              <a:rPr lang="en-US" sz="1700" dirty="0">
                <a:solidFill>
                  <a:srgbClr val="000000"/>
                </a:solidFill>
              </a:rPr>
              <a:t>Good calibration means that the predicted probabilities are good estimates of the true probability. This also ensures that the scaling of the probabilities are consistent across Level 0 models</a:t>
            </a:r>
          </a:p>
          <a:p>
            <a:pPr>
              <a:lnSpc>
                <a:spcPct val="120000"/>
              </a:lnSpc>
            </a:pPr>
            <a:r>
              <a:rPr lang="en-US" sz="1700" b="0" dirty="0">
                <a:solidFill>
                  <a:srgbClr val="000000"/>
                </a:solidFill>
              </a:rPr>
              <a:t>Check using a probability calibration curve</a:t>
            </a:r>
          </a:p>
        </p:txBody>
      </p:sp>
      <p:sp>
        <p:nvSpPr>
          <p:cNvPr id="11" name="Date Placeholder 4">
            <a:extLst>
              <a:ext uri="{FF2B5EF4-FFF2-40B4-BE49-F238E27FC236}">
                <a16:creationId xmlns:a16="http://schemas.microsoft.com/office/drawing/2014/main" id="{460BE097-8227-4FAA-855E-A7E0050E5D31}"/>
              </a:ext>
            </a:extLst>
          </p:cNvPr>
          <p:cNvSpPr>
            <a:spLocks noGrp="1"/>
          </p:cNvSpPr>
          <p:nvPr>
            <p:ph type="dt" sz="half" idx="10"/>
          </p:nvPr>
        </p:nvSpPr>
        <p:spPr>
          <a:xfrm>
            <a:off x="795014" y="6342042"/>
            <a:ext cx="2743200" cy="365125"/>
          </a:xfrm>
        </p:spPr>
        <p:txBody>
          <a:bodyPr/>
          <a:lstStyle/>
          <a:p>
            <a:pPr>
              <a:spcAft>
                <a:spcPts val="600"/>
              </a:spcAft>
            </a:pPr>
            <a:fld id="{B828F7A6-25AF-4EC8-9A20-E5DA931E7D30}" type="datetime1">
              <a:rPr lang="en-US" smtClean="0"/>
              <a:pPr>
                <a:spcAft>
                  <a:spcPts val="600"/>
                </a:spcAft>
              </a:pPr>
              <a:t>12/3/23</a:t>
            </a:fld>
            <a:endParaRPr lang="en-US"/>
          </a:p>
        </p:txBody>
      </p:sp>
      <p:sp>
        <p:nvSpPr>
          <p:cNvPr id="13" name="Footer Placeholder 5">
            <a:extLst>
              <a:ext uri="{FF2B5EF4-FFF2-40B4-BE49-F238E27FC236}">
                <a16:creationId xmlns:a16="http://schemas.microsoft.com/office/drawing/2014/main" id="{CACE5B7E-B6A7-412F-9CDD-CE2F7B02346C}"/>
              </a:ext>
            </a:extLst>
          </p:cNvPr>
          <p:cNvSpPr>
            <a:spLocks noGrp="1"/>
          </p:cNvSpPr>
          <p:nvPr>
            <p:ph type="ftr" sz="quarter" idx="11"/>
          </p:nvPr>
        </p:nvSpPr>
        <p:spPr>
          <a:xfrm>
            <a:off x="7696200" y="6342042"/>
            <a:ext cx="3470128" cy="365125"/>
          </a:xfrm>
        </p:spPr>
        <p:txBody>
          <a:bodyPr/>
          <a:lstStyle/>
          <a:p>
            <a:pPr>
              <a:spcAft>
                <a:spcPts val="600"/>
              </a:spcAft>
            </a:pPr>
            <a:r>
              <a:rPr lang="en-US"/>
              <a:t>Sample Footer Text</a:t>
            </a:r>
          </a:p>
        </p:txBody>
      </p:sp>
      <p:sp>
        <p:nvSpPr>
          <p:cNvPr id="15" name="Slide Number Placeholder 6">
            <a:extLst>
              <a:ext uri="{FF2B5EF4-FFF2-40B4-BE49-F238E27FC236}">
                <a16:creationId xmlns:a16="http://schemas.microsoft.com/office/drawing/2014/main" id="{486D18E6-2C3A-4D4A-93B8-55C657561BEA}"/>
              </a:ext>
            </a:extLst>
          </p:cNvPr>
          <p:cNvSpPr>
            <a:spLocks noGrp="1"/>
          </p:cNvSpPr>
          <p:nvPr>
            <p:ph type="sldNum" sz="quarter" idx="12"/>
          </p:nvPr>
        </p:nvSpPr>
        <p:spPr>
          <a:xfrm>
            <a:off x="11166329" y="6342042"/>
            <a:ext cx="526228" cy="365125"/>
          </a:xfrm>
        </p:spPr>
        <p:txBody>
          <a:bodyPr/>
          <a:lstStyle/>
          <a:p>
            <a:pPr>
              <a:spcAft>
                <a:spcPts val="600"/>
              </a:spcAft>
            </a:pPr>
            <a:fld id="{1B0A0659-E443-491A-A36E-EC2EE49C5850}" type="slidenum">
              <a:rPr lang="en-US" smtClean="0"/>
              <a:pPr>
                <a:spcAft>
                  <a:spcPts val="600"/>
                </a:spcAft>
              </a:pPr>
              <a:t>14</a:t>
            </a:fld>
            <a:endParaRPr lang="en-US"/>
          </a:p>
        </p:txBody>
      </p:sp>
    </p:spTree>
    <p:extLst>
      <p:ext uri="{BB962C8B-B14F-4D97-AF65-F5344CB8AC3E}">
        <p14:creationId xmlns:p14="http://schemas.microsoft.com/office/powerpoint/2010/main" val="30429294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6CE28D-D77F-885B-91A5-7302FAE378C4}"/>
              </a:ext>
            </a:extLst>
          </p:cNvPr>
          <p:cNvSpPr>
            <a:spLocks noGrp="1"/>
          </p:cNvSpPr>
          <p:nvPr>
            <p:ph type="title"/>
          </p:nvPr>
        </p:nvSpPr>
        <p:spPr>
          <a:xfrm>
            <a:off x="3770193" y="2543991"/>
            <a:ext cx="4651613" cy="1770017"/>
          </a:xfrm>
        </p:spPr>
        <p:txBody>
          <a:bodyPr>
            <a:normAutofit fontScale="90000"/>
          </a:bodyPr>
          <a:lstStyle/>
          <a:p>
            <a:pPr algn="ctr"/>
            <a:r>
              <a:rPr lang="en-US" dirty="0"/>
              <a:t>Results </a:t>
            </a:r>
            <a:br>
              <a:rPr lang="en-US" dirty="0"/>
            </a:br>
            <a:r>
              <a:rPr lang="en-US" dirty="0"/>
              <a:t>and interpretation</a:t>
            </a:r>
          </a:p>
        </p:txBody>
      </p:sp>
    </p:spTree>
    <p:extLst>
      <p:ext uri="{BB962C8B-B14F-4D97-AF65-F5344CB8AC3E}">
        <p14:creationId xmlns:p14="http://schemas.microsoft.com/office/powerpoint/2010/main" val="38196441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CFA0D9-8FA7-A2E9-6C74-6271BAAE8E2B}"/>
              </a:ext>
            </a:extLst>
          </p:cNvPr>
          <p:cNvSpPr>
            <a:spLocks noGrp="1"/>
          </p:cNvSpPr>
          <p:nvPr>
            <p:ph type="title"/>
          </p:nvPr>
        </p:nvSpPr>
        <p:spPr/>
        <p:txBody>
          <a:bodyPr/>
          <a:lstStyle/>
          <a:p>
            <a:r>
              <a:rPr lang="en-US" dirty="0"/>
              <a:t>Results: Prediction Performance</a:t>
            </a:r>
          </a:p>
        </p:txBody>
      </p:sp>
      <p:graphicFrame>
        <p:nvGraphicFramePr>
          <p:cNvPr id="7" name="Content Placeholder 6">
            <a:extLst>
              <a:ext uri="{FF2B5EF4-FFF2-40B4-BE49-F238E27FC236}">
                <a16:creationId xmlns:a16="http://schemas.microsoft.com/office/drawing/2014/main" id="{BF93F72F-1EED-DE4E-4D6E-401E550F0FAB}"/>
              </a:ext>
            </a:extLst>
          </p:cNvPr>
          <p:cNvGraphicFramePr>
            <a:graphicFrameLocks noGrp="1"/>
          </p:cNvGraphicFramePr>
          <p:nvPr>
            <p:ph idx="1"/>
            <p:extLst>
              <p:ext uri="{D42A27DB-BD31-4B8C-83A1-F6EECF244321}">
                <p14:modId xmlns:p14="http://schemas.microsoft.com/office/powerpoint/2010/main" val="2857286814"/>
              </p:ext>
            </p:extLst>
          </p:nvPr>
        </p:nvGraphicFramePr>
        <p:xfrm>
          <a:off x="807891" y="2213264"/>
          <a:ext cx="10358436" cy="2677160"/>
        </p:xfrm>
        <a:graphic>
          <a:graphicData uri="http://schemas.openxmlformats.org/drawingml/2006/table">
            <a:tbl>
              <a:tblPr firstRow="1" bandRow="1">
                <a:tableStyleId>{073A0DAA-6AF3-43AB-8588-CEC1D06C72B9}</a:tableStyleId>
              </a:tblPr>
              <a:tblGrid>
                <a:gridCol w="1726406">
                  <a:extLst>
                    <a:ext uri="{9D8B030D-6E8A-4147-A177-3AD203B41FA5}">
                      <a16:colId xmlns:a16="http://schemas.microsoft.com/office/drawing/2014/main" val="931704071"/>
                    </a:ext>
                  </a:extLst>
                </a:gridCol>
                <a:gridCol w="1726406">
                  <a:extLst>
                    <a:ext uri="{9D8B030D-6E8A-4147-A177-3AD203B41FA5}">
                      <a16:colId xmlns:a16="http://schemas.microsoft.com/office/drawing/2014/main" val="2950367686"/>
                    </a:ext>
                  </a:extLst>
                </a:gridCol>
                <a:gridCol w="1726406">
                  <a:extLst>
                    <a:ext uri="{9D8B030D-6E8A-4147-A177-3AD203B41FA5}">
                      <a16:colId xmlns:a16="http://schemas.microsoft.com/office/drawing/2014/main" val="3173891034"/>
                    </a:ext>
                  </a:extLst>
                </a:gridCol>
                <a:gridCol w="1726406">
                  <a:extLst>
                    <a:ext uri="{9D8B030D-6E8A-4147-A177-3AD203B41FA5}">
                      <a16:colId xmlns:a16="http://schemas.microsoft.com/office/drawing/2014/main" val="3455772237"/>
                    </a:ext>
                  </a:extLst>
                </a:gridCol>
                <a:gridCol w="1726406">
                  <a:extLst>
                    <a:ext uri="{9D8B030D-6E8A-4147-A177-3AD203B41FA5}">
                      <a16:colId xmlns:a16="http://schemas.microsoft.com/office/drawing/2014/main" val="2390296316"/>
                    </a:ext>
                  </a:extLst>
                </a:gridCol>
                <a:gridCol w="1726406">
                  <a:extLst>
                    <a:ext uri="{9D8B030D-6E8A-4147-A177-3AD203B41FA5}">
                      <a16:colId xmlns:a16="http://schemas.microsoft.com/office/drawing/2014/main" val="1270917060"/>
                    </a:ext>
                  </a:extLst>
                </a:gridCol>
              </a:tblGrid>
              <a:tr h="370840">
                <a:tc>
                  <a:txBody>
                    <a:bodyPr/>
                    <a:lstStyle/>
                    <a:p>
                      <a:r>
                        <a:rPr lang="en-US" sz="1600" b="0" dirty="0">
                          <a:solidFill>
                            <a:schemeClr val="tx1"/>
                          </a:solidFill>
                        </a:rPr>
                        <a:t>Performance Metrics</a:t>
                      </a:r>
                    </a:p>
                  </a:txBody>
                  <a:tcPr>
                    <a:lnB w="12700" cap="flat" cmpd="sng" algn="ctr">
                      <a:solidFill>
                        <a:schemeClr val="tx1"/>
                      </a:solidFill>
                      <a:prstDash val="solid"/>
                      <a:round/>
                      <a:headEnd type="none" w="med" len="med"/>
                      <a:tailEnd type="none" w="med" len="med"/>
                    </a:lnB>
                    <a:solidFill>
                      <a:srgbClr val="E7E7E7"/>
                    </a:solidFill>
                  </a:tcPr>
                </a:tc>
                <a:tc>
                  <a:txBody>
                    <a:bodyPr/>
                    <a:lstStyle/>
                    <a:p>
                      <a:r>
                        <a:rPr lang="en-US" sz="1600" b="0" dirty="0">
                          <a:solidFill>
                            <a:schemeClr val="tx1"/>
                          </a:solidFill>
                        </a:rPr>
                        <a:t>Logistic Regression (LG)</a:t>
                      </a:r>
                    </a:p>
                  </a:txBody>
                  <a:tcPr>
                    <a:lnB w="12700" cap="flat" cmpd="sng" algn="ctr">
                      <a:solidFill>
                        <a:schemeClr val="tx1"/>
                      </a:solidFill>
                      <a:prstDash val="solid"/>
                      <a:round/>
                      <a:headEnd type="none" w="med" len="med"/>
                      <a:tailEnd type="none" w="med" len="med"/>
                    </a:lnB>
                    <a:solidFill>
                      <a:srgbClr val="E7E7E7"/>
                    </a:solidFill>
                  </a:tcPr>
                </a:tc>
                <a:tc>
                  <a:txBody>
                    <a:bodyPr/>
                    <a:lstStyle/>
                    <a:p>
                      <a:r>
                        <a:rPr lang="en-US" sz="1600" b="0" dirty="0">
                          <a:solidFill>
                            <a:schemeClr val="tx1"/>
                          </a:solidFill>
                        </a:rPr>
                        <a:t>Random Forest</a:t>
                      </a:r>
                    </a:p>
                    <a:p>
                      <a:r>
                        <a:rPr lang="en-US" sz="1600" b="0" dirty="0">
                          <a:solidFill>
                            <a:schemeClr val="tx1"/>
                          </a:solidFill>
                        </a:rPr>
                        <a:t>(RF)</a:t>
                      </a:r>
                    </a:p>
                  </a:txBody>
                  <a:tcPr>
                    <a:lnB w="12700" cap="flat" cmpd="sng" algn="ctr">
                      <a:solidFill>
                        <a:schemeClr val="tx1"/>
                      </a:solidFill>
                      <a:prstDash val="solid"/>
                      <a:round/>
                      <a:headEnd type="none" w="med" len="med"/>
                      <a:tailEnd type="none" w="med" len="med"/>
                    </a:lnB>
                    <a:solidFill>
                      <a:srgbClr val="E7E7E7"/>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b="0" dirty="0">
                          <a:solidFill>
                            <a:schemeClr val="tx1"/>
                          </a:solidFill>
                        </a:rPr>
                        <a:t>K-nearest neighbors (kNN)</a:t>
                      </a:r>
                    </a:p>
                  </a:txBody>
                  <a:tcPr>
                    <a:lnB w="12700" cap="flat" cmpd="sng" algn="ctr">
                      <a:solidFill>
                        <a:schemeClr val="tx1"/>
                      </a:solidFill>
                      <a:prstDash val="solid"/>
                      <a:round/>
                      <a:headEnd type="none" w="med" len="med"/>
                      <a:tailEnd type="none" w="med" len="med"/>
                    </a:lnB>
                    <a:solidFill>
                      <a:srgbClr val="E7E7E7"/>
                    </a:solidFill>
                  </a:tcPr>
                </a:tc>
                <a:tc>
                  <a:txBody>
                    <a:bodyPr/>
                    <a:lstStyle/>
                    <a:p>
                      <a:r>
                        <a:rPr lang="en-US" sz="1600" b="0" dirty="0">
                          <a:solidFill>
                            <a:schemeClr val="tx1"/>
                          </a:solidFill>
                        </a:rPr>
                        <a:t>Feed Forward Neural Network (FF)</a:t>
                      </a:r>
                    </a:p>
                  </a:txBody>
                  <a:tcPr>
                    <a:lnB w="12700" cap="flat" cmpd="sng" algn="ctr">
                      <a:solidFill>
                        <a:schemeClr val="tx1"/>
                      </a:solidFill>
                      <a:prstDash val="solid"/>
                      <a:round/>
                      <a:headEnd type="none" w="med" len="med"/>
                      <a:tailEnd type="none" w="med" len="med"/>
                    </a:lnB>
                    <a:solidFill>
                      <a:srgbClr val="E7E7E7"/>
                    </a:solidFill>
                  </a:tcPr>
                </a:tc>
                <a:tc>
                  <a:txBody>
                    <a:bodyPr/>
                    <a:lstStyle/>
                    <a:p>
                      <a:r>
                        <a:rPr lang="en-US" sz="1600" b="0" dirty="0">
                          <a:solidFill>
                            <a:schemeClr val="tx1"/>
                          </a:solidFill>
                        </a:rPr>
                        <a:t>Ensemble Stacking</a:t>
                      </a:r>
                    </a:p>
                    <a:p>
                      <a:r>
                        <a:rPr lang="en-US" sz="1600" b="0" dirty="0">
                          <a:solidFill>
                            <a:schemeClr val="tx1"/>
                          </a:solidFill>
                        </a:rPr>
                        <a:t>(ST)</a:t>
                      </a:r>
                    </a:p>
                  </a:txBody>
                  <a:tcPr>
                    <a:lnB w="12700" cap="flat" cmpd="sng" algn="ctr">
                      <a:solidFill>
                        <a:schemeClr val="tx1"/>
                      </a:solidFill>
                      <a:prstDash val="solid"/>
                      <a:round/>
                      <a:headEnd type="none" w="med" len="med"/>
                      <a:tailEnd type="none" w="med" len="med"/>
                    </a:lnB>
                    <a:solidFill>
                      <a:srgbClr val="E7E7E7"/>
                    </a:solidFill>
                  </a:tcPr>
                </a:tc>
                <a:extLst>
                  <a:ext uri="{0D108BD9-81ED-4DB2-BD59-A6C34878D82A}">
                    <a16:rowId xmlns:a16="http://schemas.microsoft.com/office/drawing/2014/main" val="2740682390"/>
                  </a:ext>
                </a:extLst>
              </a:tr>
              <a:tr h="370840">
                <a:tc>
                  <a:txBody>
                    <a:bodyPr/>
                    <a:lstStyle/>
                    <a:p>
                      <a:r>
                        <a:rPr lang="en-US" b="0" dirty="0"/>
                        <a:t>Accuracy</a:t>
                      </a:r>
                    </a:p>
                  </a:txBody>
                  <a:tcPr>
                    <a:lnT w="12700" cap="flat" cmpd="sng" algn="ctr">
                      <a:solidFill>
                        <a:schemeClr val="tx1"/>
                      </a:solidFill>
                      <a:prstDash val="solid"/>
                      <a:round/>
                      <a:headEnd type="none" w="med" len="med"/>
                      <a:tailEnd type="none" w="med" len="med"/>
                    </a:lnT>
                  </a:tcPr>
                </a:tc>
                <a:tc>
                  <a:txBody>
                    <a:bodyPr/>
                    <a:lstStyle/>
                    <a:p>
                      <a:r>
                        <a:rPr lang="en-US" dirty="0">
                          <a:effectLst/>
                        </a:rPr>
                        <a:t>0.960</a:t>
                      </a:r>
                    </a:p>
                  </a:txBody>
                  <a:tcPr marL="76200" marR="76200" marT="38100" marB="38100" anchor="ctr">
                    <a:lnT w="12700" cap="flat" cmpd="sng" algn="ctr">
                      <a:solidFill>
                        <a:schemeClr val="tx1"/>
                      </a:solidFill>
                      <a:prstDash val="solid"/>
                      <a:round/>
                      <a:headEnd type="none" w="med" len="med"/>
                      <a:tailEnd type="none" w="med" len="med"/>
                    </a:lnT>
                  </a:tcPr>
                </a:tc>
                <a:tc>
                  <a:txBody>
                    <a:bodyPr/>
                    <a:lstStyle/>
                    <a:p>
                      <a:r>
                        <a:rPr lang="en-US">
                          <a:effectLst/>
                        </a:rPr>
                        <a:t>0.969</a:t>
                      </a:r>
                    </a:p>
                  </a:txBody>
                  <a:tcPr marL="76200" marR="76200" marT="38100" marB="38100" anchor="ctr">
                    <a:lnT w="12700" cap="flat" cmpd="sng" algn="ctr">
                      <a:solidFill>
                        <a:schemeClr val="tx1"/>
                      </a:solidFill>
                      <a:prstDash val="solid"/>
                      <a:round/>
                      <a:headEnd type="none" w="med" len="med"/>
                      <a:tailEnd type="none" w="med" len="med"/>
                    </a:lnT>
                  </a:tcPr>
                </a:tc>
                <a:tc>
                  <a:txBody>
                    <a:bodyPr/>
                    <a:lstStyle/>
                    <a:p>
                      <a:r>
                        <a:rPr lang="en-US">
                          <a:effectLst/>
                        </a:rPr>
                        <a:t>0.962</a:t>
                      </a:r>
                    </a:p>
                  </a:txBody>
                  <a:tcPr marL="76200" marR="76200" marT="38100" marB="38100" anchor="ctr">
                    <a:lnT w="12700" cap="flat" cmpd="sng" algn="ctr">
                      <a:solidFill>
                        <a:schemeClr val="tx1"/>
                      </a:solidFill>
                      <a:prstDash val="solid"/>
                      <a:round/>
                      <a:headEnd type="none" w="med" len="med"/>
                      <a:tailEnd type="none" w="med" len="med"/>
                    </a:lnT>
                  </a:tcPr>
                </a:tc>
                <a:tc>
                  <a:txBody>
                    <a:bodyPr/>
                    <a:lstStyle/>
                    <a:p>
                      <a:r>
                        <a:rPr lang="en-US" dirty="0">
                          <a:effectLst/>
                        </a:rPr>
                        <a:t>0.970</a:t>
                      </a:r>
                    </a:p>
                  </a:txBody>
                  <a:tcPr marL="76200" marR="76200" marT="38100" marB="38100" anchor="ctr">
                    <a:lnT w="12700" cap="flat" cmpd="sng" algn="ctr">
                      <a:solidFill>
                        <a:schemeClr val="tx1"/>
                      </a:solidFill>
                      <a:prstDash val="solid"/>
                      <a:round/>
                      <a:headEnd type="none" w="med" len="med"/>
                      <a:tailEnd type="none" w="med" len="med"/>
                    </a:lnT>
                  </a:tcPr>
                </a:tc>
                <a:tc>
                  <a:txBody>
                    <a:bodyPr/>
                    <a:lstStyle/>
                    <a:p>
                      <a:r>
                        <a:rPr lang="en-US" dirty="0">
                          <a:effectLst/>
                        </a:rPr>
                        <a:t>0.968</a:t>
                      </a:r>
                    </a:p>
                  </a:txBody>
                  <a:tcPr marL="76200" marR="76200" marT="38100" marB="38100"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912788705"/>
                  </a:ext>
                </a:extLst>
              </a:tr>
              <a:tr h="370840">
                <a:tc>
                  <a:txBody>
                    <a:bodyPr/>
                    <a:lstStyle/>
                    <a:p>
                      <a:r>
                        <a:rPr lang="en-US" b="0" dirty="0"/>
                        <a:t>F1</a:t>
                      </a:r>
                    </a:p>
                  </a:txBody>
                  <a:tcPr/>
                </a:tc>
                <a:tc>
                  <a:txBody>
                    <a:bodyPr/>
                    <a:lstStyle/>
                    <a:p>
                      <a:r>
                        <a:rPr lang="en-US" dirty="0">
                          <a:effectLst/>
                        </a:rPr>
                        <a:t>0.960</a:t>
                      </a:r>
                    </a:p>
                  </a:txBody>
                  <a:tcPr marL="76200" marR="76200" marT="38100" marB="38100" anchor="ctr"/>
                </a:tc>
                <a:tc>
                  <a:txBody>
                    <a:bodyPr/>
                    <a:lstStyle/>
                    <a:p>
                      <a:r>
                        <a:rPr lang="en-US">
                          <a:effectLst/>
                        </a:rPr>
                        <a:t>0.969</a:t>
                      </a:r>
                    </a:p>
                  </a:txBody>
                  <a:tcPr marL="76200" marR="76200" marT="38100" marB="38100" anchor="ctr"/>
                </a:tc>
                <a:tc>
                  <a:txBody>
                    <a:bodyPr/>
                    <a:lstStyle/>
                    <a:p>
                      <a:r>
                        <a:rPr lang="en-US">
                          <a:effectLst/>
                        </a:rPr>
                        <a:t>0.963</a:t>
                      </a:r>
                    </a:p>
                  </a:txBody>
                  <a:tcPr marL="76200" marR="76200" marT="38100" marB="38100" anchor="ctr"/>
                </a:tc>
                <a:tc>
                  <a:txBody>
                    <a:bodyPr/>
                    <a:lstStyle/>
                    <a:p>
                      <a:r>
                        <a:rPr lang="en-US" dirty="0">
                          <a:effectLst/>
                        </a:rPr>
                        <a:t>0.969</a:t>
                      </a:r>
                    </a:p>
                  </a:txBody>
                  <a:tcPr marL="76200" marR="76200" marT="38100" marB="38100" anchor="ctr"/>
                </a:tc>
                <a:tc>
                  <a:txBody>
                    <a:bodyPr/>
                    <a:lstStyle/>
                    <a:p>
                      <a:r>
                        <a:rPr lang="en-US" dirty="0">
                          <a:effectLst/>
                        </a:rPr>
                        <a:t>0.968</a:t>
                      </a:r>
                    </a:p>
                  </a:txBody>
                  <a:tcPr marL="76200" marR="76200" marT="38100" marB="38100" anchor="ctr"/>
                </a:tc>
                <a:extLst>
                  <a:ext uri="{0D108BD9-81ED-4DB2-BD59-A6C34878D82A}">
                    <a16:rowId xmlns:a16="http://schemas.microsoft.com/office/drawing/2014/main" val="825469187"/>
                  </a:ext>
                </a:extLst>
              </a:tr>
              <a:tr h="370840">
                <a:tc>
                  <a:txBody>
                    <a:bodyPr/>
                    <a:lstStyle/>
                    <a:p>
                      <a:r>
                        <a:rPr lang="en-US" b="0" dirty="0"/>
                        <a:t>Precision</a:t>
                      </a:r>
                    </a:p>
                  </a:txBody>
                  <a:tcPr/>
                </a:tc>
                <a:tc>
                  <a:txBody>
                    <a:bodyPr/>
                    <a:lstStyle/>
                    <a:p>
                      <a:r>
                        <a:rPr lang="en-US" dirty="0">
                          <a:effectLst/>
                        </a:rPr>
                        <a:t>0.956</a:t>
                      </a:r>
                    </a:p>
                  </a:txBody>
                  <a:tcPr marL="76200" marR="76200" marT="38100" marB="38100" anchor="ctr"/>
                </a:tc>
                <a:tc>
                  <a:txBody>
                    <a:bodyPr/>
                    <a:lstStyle/>
                    <a:p>
                      <a:r>
                        <a:rPr lang="en-US">
                          <a:effectLst/>
                        </a:rPr>
                        <a:t>0.973</a:t>
                      </a:r>
                    </a:p>
                  </a:txBody>
                  <a:tcPr marL="76200" marR="76200" marT="38100" marB="38100" anchor="ctr"/>
                </a:tc>
                <a:tc>
                  <a:txBody>
                    <a:bodyPr/>
                    <a:lstStyle/>
                    <a:p>
                      <a:r>
                        <a:rPr lang="en-US">
                          <a:effectLst/>
                        </a:rPr>
                        <a:t>0.953</a:t>
                      </a:r>
                    </a:p>
                  </a:txBody>
                  <a:tcPr marL="76200" marR="76200" marT="38100" marB="38100" anchor="ctr"/>
                </a:tc>
                <a:tc>
                  <a:txBody>
                    <a:bodyPr/>
                    <a:lstStyle/>
                    <a:p>
                      <a:r>
                        <a:rPr lang="en-US" dirty="0">
                          <a:effectLst/>
                        </a:rPr>
                        <a:t>0.977</a:t>
                      </a:r>
                    </a:p>
                  </a:txBody>
                  <a:tcPr marL="76200" marR="76200" marT="38100" marB="38100" anchor="ctr"/>
                </a:tc>
                <a:tc>
                  <a:txBody>
                    <a:bodyPr/>
                    <a:lstStyle/>
                    <a:p>
                      <a:r>
                        <a:rPr lang="en-US" dirty="0">
                          <a:effectLst/>
                        </a:rPr>
                        <a:t>0.971</a:t>
                      </a:r>
                    </a:p>
                  </a:txBody>
                  <a:tcPr marL="76200" marR="76200" marT="38100" marB="38100" anchor="ctr"/>
                </a:tc>
                <a:extLst>
                  <a:ext uri="{0D108BD9-81ED-4DB2-BD59-A6C34878D82A}">
                    <a16:rowId xmlns:a16="http://schemas.microsoft.com/office/drawing/2014/main" val="3328294842"/>
                  </a:ext>
                </a:extLst>
              </a:tr>
              <a:tr h="370840">
                <a:tc>
                  <a:txBody>
                    <a:bodyPr/>
                    <a:lstStyle/>
                    <a:p>
                      <a:r>
                        <a:rPr lang="en-US" b="0" dirty="0"/>
                        <a:t>Recall</a:t>
                      </a:r>
                    </a:p>
                  </a:txBody>
                  <a:tcPr/>
                </a:tc>
                <a:tc>
                  <a:txBody>
                    <a:bodyPr/>
                    <a:lstStyle/>
                    <a:p>
                      <a:r>
                        <a:rPr lang="en-US" dirty="0">
                          <a:effectLst/>
                        </a:rPr>
                        <a:t>0.965</a:t>
                      </a:r>
                    </a:p>
                  </a:txBody>
                  <a:tcPr marL="76200" marR="76200" marT="38100" marB="38100" anchor="ctr"/>
                </a:tc>
                <a:tc>
                  <a:txBody>
                    <a:bodyPr/>
                    <a:lstStyle/>
                    <a:p>
                      <a:r>
                        <a:rPr lang="en-US">
                          <a:effectLst/>
                        </a:rPr>
                        <a:t>0.965</a:t>
                      </a:r>
                    </a:p>
                  </a:txBody>
                  <a:tcPr marL="76200" marR="76200" marT="38100" marB="38100" anchor="ctr"/>
                </a:tc>
                <a:tc>
                  <a:txBody>
                    <a:bodyPr/>
                    <a:lstStyle/>
                    <a:p>
                      <a:r>
                        <a:rPr lang="en-US">
                          <a:effectLst/>
                        </a:rPr>
                        <a:t>0.972</a:t>
                      </a:r>
                    </a:p>
                  </a:txBody>
                  <a:tcPr marL="76200" marR="76200" marT="38100" marB="38100" anchor="ctr"/>
                </a:tc>
                <a:tc>
                  <a:txBody>
                    <a:bodyPr/>
                    <a:lstStyle/>
                    <a:p>
                      <a:r>
                        <a:rPr lang="en-US" dirty="0">
                          <a:effectLst/>
                        </a:rPr>
                        <a:t>0.963</a:t>
                      </a:r>
                    </a:p>
                  </a:txBody>
                  <a:tcPr marL="76200" marR="76200" marT="38100" marB="38100" anchor="ctr"/>
                </a:tc>
                <a:tc>
                  <a:txBody>
                    <a:bodyPr/>
                    <a:lstStyle/>
                    <a:p>
                      <a:r>
                        <a:rPr lang="en-US" dirty="0">
                          <a:effectLst/>
                        </a:rPr>
                        <a:t>0.966</a:t>
                      </a:r>
                    </a:p>
                  </a:txBody>
                  <a:tcPr marL="76200" marR="76200" marT="38100" marB="38100" anchor="ctr"/>
                </a:tc>
                <a:extLst>
                  <a:ext uri="{0D108BD9-81ED-4DB2-BD59-A6C34878D82A}">
                    <a16:rowId xmlns:a16="http://schemas.microsoft.com/office/drawing/2014/main" val="3977941811"/>
                  </a:ext>
                </a:extLst>
              </a:tr>
              <a:tr h="370840">
                <a:tc>
                  <a:txBody>
                    <a:bodyPr/>
                    <a:lstStyle/>
                    <a:p>
                      <a:r>
                        <a:rPr lang="en-US" b="0" dirty="0"/>
                        <a:t>ROC_AUC</a:t>
                      </a:r>
                    </a:p>
                  </a:txBody>
                  <a:tcPr/>
                </a:tc>
                <a:tc>
                  <a:txBody>
                    <a:bodyPr/>
                    <a:lstStyle/>
                    <a:p>
                      <a:r>
                        <a:rPr lang="en-US" dirty="0">
                          <a:effectLst/>
                        </a:rPr>
                        <a:t>0.988</a:t>
                      </a:r>
                    </a:p>
                  </a:txBody>
                  <a:tcPr marL="76200" marR="76200" marT="38100" marB="38100" anchor="ctr"/>
                </a:tc>
                <a:tc>
                  <a:txBody>
                    <a:bodyPr/>
                    <a:lstStyle/>
                    <a:p>
                      <a:r>
                        <a:rPr lang="en-US">
                          <a:effectLst/>
                        </a:rPr>
                        <a:t>0.995</a:t>
                      </a:r>
                    </a:p>
                  </a:txBody>
                  <a:tcPr marL="76200" marR="76200" marT="38100" marB="38100" anchor="ctr"/>
                </a:tc>
                <a:tc>
                  <a:txBody>
                    <a:bodyPr/>
                    <a:lstStyle/>
                    <a:p>
                      <a:r>
                        <a:rPr lang="en-US">
                          <a:effectLst/>
                        </a:rPr>
                        <a:t>0.986</a:t>
                      </a:r>
                    </a:p>
                  </a:txBody>
                  <a:tcPr marL="76200" marR="76200" marT="38100" marB="38100" anchor="ctr"/>
                </a:tc>
                <a:tc>
                  <a:txBody>
                    <a:bodyPr/>
                    <a:lstStyle/>
                    <a:p>
                      <a:r>
                        <a:rPr lang="en-US" dirty="0">
                          <a:effectLst/>
                        </a:rPr>
                        <a:t>0.993</a:t>
                      </a:r>
                    </a:p>
                  </a:txBody>
                  <a:tcPr marL="76200" marR="76200" marT="38100" marB="38100" anchor="ctr"/>
                </a:tc>
                <a:tc>
                  <a:txBody>
                    <a:bodyPr/>
                    <a:lstStyle/>
                    <a:p>
                      <a:r>
                        <a:rPr lang="en-US" dirty="0">
                          <a:effectLst/>
                        </a:rPr>
                        <a:t>0.995</a:t>
                      </a:r>
                    </a:p>
                  </a:txBody>
                  <a:tcPr marL="76200" marR="76200" marT="38100" marB="38100" anchor="ctr"/>
                </a:tc>
                <a:extLst>
                  <a:ext uri="{0D108BD9-81ED-4DB2-BD59-A6C34878D82A}">
                    <a16:rowId xmlns:a16="http://schemas.microsoft.com/office/drawing/2014/main" val="314094018"/>
                  </a:ext>
                </a:extLst>
              </a:tr>
            </a:tbl>
          </a:graphicData>
        </a:graphic>
      </p:graphicFrame>
    </p:spTree>
    <p:extLst>
      <p:ext uri="{BB962C8B-B14F-4D97-AF65-F5344CB8AC3E}">
        <p14:creationId xmlns:p14="http://schemas.microsoft.com/office/powerpoint/2010/main" val="37554296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CFA0D9-8FA7-A2E9-6C74-6271BAAE8E2B}"/>
              </a:ext>
            </a:extLst>
          </p:cNvPr>
          <p:cNvSpPr>
            <a:spLocks noGrp="1"/>
          </p:cNvSpPr>
          <p:nvPr>
            <p:ph type="title"/>
          </p:nvPr>
        </p:nvSpPr>
        <p:spPr>
          <a:xfrm>
            <a:off x="774025" y="609600"/>
            <a:ext cx="10357666" cy="591302"/>
          </a:xfrm>
        </p:spPr>
        <p:txBody>
          <a:bodyPr>
            <a:normAutofit fontScale="90000"/>
          </a:bodyPr>
          <a:lstStyle/>
          <a:p>
            <a:r>
              <a:rPr lang="en-US" dirty="0"/>
              <a:t>Results: Evaluation speed</a:t>
            </a:r>
          </a:p>
        </p:txBody>
      </p:sp>
      <p:pic>
        <p:nvPicPr>
          <p:cNvPr id="6" name="Picture 5" descr="A chart of performance indicators&#10;&#10;Description automatically generated with medium confidence">
            <a:extLst>
              <a:ext uri="{FF2B5EF4-FFF2-40B4-BE49-F238E27FC236}">
                <a16:creationId xmlns:a16="http://schemas.microsoft.com/office/drawing/2014/main" id="{C108D7FC-DBA6-61D9-C981-CA4C3F5029F0}"/>
              </a:ext>
            </a:extLst>
          </p:cNvPr>
          <p:cNvPicPr>
            <a:picLocks noChangeAspect="1"/>
          </p:cNvPicPr>
          <p:nvPr/>
        </p:nvPicPr>
        <p:blipFill>
          <a:blip r:embed="rId2"/>
          <a:stretch>
            <a:fillRect/>
          </a:stretch>
        </p:blipFill>
        <p:spPr>
          <a:xfrm>
            <a:off x="2570960" y="1447737"/>
            <a:ext cx="6763796" cy="5072847"/>
          </a:xfrm>
          <a:prstGeom prst="rect">
            <a:avLst/>
          </a:prstGeom>
        </p:spPr>
      </p:pic>
    </p:spTree>
    <p:extLst>
      <p:ext uri="{BB962C8B-B14F-4D97-AF65-F5344CB8AC3E}">
        <p14:creationId xmlns:p14="http://schemas.microsoft.com/office/powerpoint/2010/main" val="6361122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105882-36DC-D387-CA38-FF8841B6DF85}"/>
              </a:ext>
            </a:extLst>
          </p:cNvPr>
          <p:cNvSpPr>
            <a:spLocks noGrp="1"/>
          </p:cNvSpPr>
          <p:nvPr>
            <p:ph type="title"/>
          </p:nvPr>
        </p:nvSpPr>
        <p:spPr>
          <a:xfrm>
            <a:off x="850224" y="701610"/>
            <a:ext cx="10357666" cy="563594"/>
          </a:xfrm>
        </p:spPr>
        <p:txBody>
          <a:bodyPr>
            <a:normAutofit fontScale="90000"/>
          </a:bodyPr>
          <a:lstStyle/>
          <a:p>
            <a:r>
              <a:rPr lang="en-US" dirty="0"/>
              <a:t>Results: Interpretation</a:t>
            </a:r>
            <a:br>
              <a:rPr lang="en-US" dirty="0"/>
            </a:br>
            <a:r>
              <a:rPr lang="en-US" sz="1800" dirty="0"/>
              <a:t>RF Feature importance</a:t>
            </a:r>
            <a:endParaRPr lang="en-US" dirty="0"/>
          </a:p>
        </p:txBody>
      </p:sp>
      <p:pic>
        <p:nvPicPr>
          <p:cNvPr id="5" name="Picture 4" descr="A graph with blue and black text&#10;&#10;Description automatically generated">
            <a:extLst>
              <a:ext uri="{FF2B5EF4-FFF2-40B4-BE49-F238E27FC236}">
                <a16:creationId xmlns:a16="http://schemas.microsoft.com/office/drawing/2014/main" id="{062E105A-457A-9182-77CE-D317794DD504}"/>
              </a:ext>
            </a:extLst>
          </p:cNvPr>
          <p:cNvPicPr>
            <a:picLocks noChangeAspect="1"/>
          </p:cNvPicPr>
          <p:nvPr/>
        </p:nvPicPr>
        <p:blipFill>
          <a:blip r:embed="rId2"/>
          <a:stretch>
            <a:fillRect/>
          </a:stretch>
        </p:blipFill>
        <p:spPr>
          <a:xfrm>
            <a:off x="1113460" y="1344485"/>
            <a:ext cx="9429849" cy="4714924"/>
          </a:xfrm>
          <a:prstGeom prst="rect">
            <a:avLst/>
          </a:prstGeom>
        </p:spPr>
      </p:pic>
    </p:spTree>
    <p:extLst>
      <p:ext uri="{BB962C8B-B14F-4D97-AF65-F5344CB8AC3E}">
        <p14:creationId xmlns:p14="http://schemas.microsoft.com/office/powerpoint/2010/main" val="12047780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105882-36DC-D387-CA38-FF8841B6DF85}"/>
              </a:ext>
            </a:extLst>
          </p:cNvPr>
          <p:cNvSpPr>
            <a:spLocks noGrp="1"/>
          </p:cNvSpPr>
          <p:nvPr>
            <p:ph type="title"/>
          </p:nvPr>
        </p:nvSpPr>
        <p:spPr>
          <a:xfrm>
            <a:off x="850224" y="701610"/>
            <a:ext cx="10357666" cy="563594"/>
          </a:xfrm>
        </p:spPr>
        <p:txBody>
          <a:bodyPr>
            <a:normAutofit fontScale="90000"/>
          </a:bodyPr>
          <a:lstStyle/>
          <a:p>
            <a:r>
              <a:rPr lang="en-US" dirty="0"/>
              <a:t>Results: Interpretation</a:t>
            </a:r>
            <a:br>
              <a:rPr lang="en-US" dirty="0"/>
            </a:br>
            <a:r>
              <a:rPr lang="en-US" sz="1800" dirty="0"/>
              <a:t>LOGISTIC REGRESSION COEFFICIENTS</a:t>
            </a:r>
            <a:endParaRPr lang="en-US" dirty="0"/>
          </a:p>
        </p:txBody>
      </p:sp>
      <p:pic>
        <p:nvPicPr>
          <p:cNvPr id="4" name="Picture 3" descr="A graph with a bar chart and a bar chart with a bar chart&#10;&#10;Description automatically generated">
            <a:extLst>
              <a:ext uri="{FF2B5EF4-FFF2-40B4-BE49-F238E27FC236}">
                <a16:creationId xmlns:a16="http://schemas.microsoft.com/office/drawing/2014/main" id="{6BFB550E-C8DA-9D78-AAB6-B13F17C6B6A8}"/>
              </a:ext>
            </a:extLst>
          </p:cNvPr>
          <p:cNvPicPr>
            <a:picLocks noChangeAspect="1"/>
          </p:cNvPicPr>
          <p:nvPr/>
        </p:nvPicPr>
        <p:blipFill>
          <a:blip r:embed="rId2"/>
          <a:stretch>
            <a:fillRect/>
          </a:stretch>
        </p:blipFill>
        <p:spPr>
          <a:xfrm>
            <a:off x="457190" y="1265204"/>
            <a:ext cx="10501757" cy="5250878"/>
          </a:xfrm>
          <a:prstGeom prst="rect">
            <a:avLst/>
          </a:prstGeom>
        </p:spPr>
      </p:pic>
    </p:spTree>
    <p:extLst>
      <p:ext uri="{BB962C8B-B14F-4D97-AF65-F5344CB8AC3E}">
        <p14:creationId xmlns:p14="http://schemas.microsoft.com/office/powerpoint/2010/main" val="2120656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6CE28D-D77F-885B-91A5-7302FAE378C4}"/>
              </a:ext>
            </a:extLst>
          </p:cNvPr>
          <p:cNvSpPr>
            <a:spLocks noGrp="1"/>
          </p:cNvSpPr>
          <p:nvPr>
            <p:ph type="title"/>
          </p:nvPr>
        </p:nvSpPr>
        <p:spPr>
          <a:xfrm>
            <a:off x="5820478" y="665389"/>
            <a:ext cx="5383433" cy="1507193"/>
          </a:xfrm>
        </p:spPr>
        <p:txBody>
          <a:bodyPr anchor="b">
            <a:normAutofit/>
          </a:bodyPr>
          <a:lstStyle/>
          <a:p>
            <a:r>
              <a:rPr lang="en-US" sz="3000"/>
              <a:t>Introduction: android malware</a:t>
            </a:r>
          </a:p>
        </p:txBody>
      </p:sp>
      <p:pic>
        <p:nvPicPr>
          <p:cNvPr id="5" name="Picture 2" descr="19,500+ Malware Stock Illustrations, Royalty-Free Vector Graphics &amp; Clip Art  - iStock | Malware icon, Computer virus, Phishing">
            <a:extLst>
              <a:ext uri="{FF2B5EF4-FFF2-40B4-BE49-F238E27FC236}">
                <a16:creationId xmlns:a16="http://schemas.microsoft.com/office/drawing/2014/main" id="{1F304B6E-4E2F-CAFC-3058-821DB8BE0E0D}"/>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075621" y="1508444"/>
            <a:ext cx="3845257" cy="3845257"/>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88C63423-5311-72BE-AC08-8DDEB193F258}"/>
              </a:ext>
            </a:extLst>
          </p:cNvPr>
          <p:cNvSpPr>
            <a:spLocks noGrp="1"/>
          </p:cNvSpPr>
          <p:nvPr>
            <p:ph idx="1"/>
          </p:nvPr>
        </p:nvSpPr>
        <p:spPr>
          <a:xfrm>
            <a:off x="5820479" y="2400301"/>
            <a:ext cx="5383433" cy="3733800"/>
          </a:xfrm>
        </p:spPr>
        <p:txBody>
          <a:bodyPr>
            <a:normAutofit/>
          </a:bodyPr>
          <a:lstStyle/>
          <a:p>
            <a:pPr>
              <a:lnSpc>
                <a:spcPct val="120000"/>
              </a:lnSpc>
            </a:pPr>
            <a:r>
              <a:rPr lang="en-US"/>
              <a:t>Malware is malicious software that is designed to harm or exploit devices. </a:t>
            </a:r>
          </a:p>
          <a:p>
            <a:pPr>
              <a:lnSpc>
                <a:spcPct val="120000"/>
              </a:lnSpc>
            </a:pPr>
            <a:r>
              <a:rPr lang="en-US"/>
              <a:t>It can be used to steal personal information, damage files or even take control of a device. </a:t>
            </a:r>
          </a:p>
          <a:p>
            <a:pPr>
              <a:lnSpc>
                <a:spcPct val="120000"/>
              </a:lnSpc>
            </a:pPr>
            <a:r>
              <a:rPr lang="en-US"/>
              <a:t>Android has a global market share of 72% in the mobile OS market. However, it’s open-source nature has made it an easy and accessible target for malware. </a:t>
            </a:r>
          </a:p>
          <a:p>
            <a:pPr>
              <a:lnSpc>
                <a:spcPct val="120000"/>
              </a:lnSpc>
            </a:pPr>
            <a:endParaRPr lang="en-US"/>
          </a:p>
        </p:txBody>
      </p:sp>
      <p:sp>
        <p:nvSpPr>
          <p:cNvPr id="10" name="Date Placeholder 6">
            <a:extLst>
              <a:ext uri="{FF2B5EF4-FFF2-40B4-BE49-F238E27FC236}">
                <a16:creationId xmlns:a16="http://schemas.microsoft.com/office/drawing/2014/main" id="{DF765F4A-2DF9-42BC-89D8-E61753DA5A3E}"/>
              </a:ext>
            </a:extLst>
          </p:cNvPr>
          <p:cNvSpPr>
            <a:spLocks noGrp="1"/>
          </p:cNvSpPr>
          <p:nvPr>
            <p:ph type="dt" sz="half" idx="10"/>
          </p:nvPr>
        </p:nvSpPr>
        <p:spPr>
          <a:xfrm>
            <a:off x="795014" y="6342042"/>
            <a:ext cx="2743200" cy="365125"/>
          </a:xfrm>
        </p:spPr>
        <p:txBody>
          <a:bodyPr/>
          <a:lstStyle/>
          <a:p>
            <a:pPr>
              <a:spcAft>
                <a:spcPts val="600"/>
              </a:spcAft>
            </a:pPr>
            <a:fld id="{614E19C7-4F01-4EEE-BA0F-C2F216EF088D}" type="datetime1">
              <a:rPr lang="en-US" smtClean="0">
                <a:solidFill>
                  <a:srgbClr val="000000"/>
                </a:solidFill>
              </a:rPr>
              <a:pPr>
                <a:spcAft>
                  <a:spcPts val="600"/>
                </a:spcAft>
              </a:pPr>
              <a:t>12/3/23</a:t>
            </a:fld>
            <a:endParaRPr lang="en-US" dirty="0">
              <a:solidFill>
                <a:srgbClr val="000000"/>
              </a:solidFill>
            </a:endParaRPr>
          </a:p>
        </p:txBody>
      </p:sp>
      <p:sp>
        <p:nvSpPr>
          <p:cNvPr id="12" name="Footer Placeholder 11">
            <a:extLst>
              <a:ext uri="{FF2B5EF4-FFF2-40B4-BE49-F238E27FC236}">
                <a16:creationId xmlns:a16="http://schemas.microsoft.com/office/drawing/2014/main" id="{716E55FE-7292-474F-B63E-7EF4C8DD1222}"/>
              </a:ext>
            </a:extLst>
          </p:cNvPr>
          <p:cNvSpPr>
            <a:spLocks noGrp="1"/>
          </p:cNvSpPr>
          <p:nvPr>
            <p:ph type="ftr" sz="quarter" idx="11"/>
          </p:nvPr>
        </p:nvSpPr>
        <p:spPr>
          <a:xfrm>
            <a:off x="7696200" y="6342042"/>
            <a:ext cx="3470128" cy="365125"/>
          </a:xfrm>
        </p:spPr>
        <p:txBody>
          <a:bodyPr/>
          <a:lstStyle/>
          <a:p>
            <a:pPr>
              <a:spcAft>
                <a:spcPts val="600"/>
              </a:spcAft>
            </a:pPr>
            <a:r>
              <a:rPr lang="en-US" dirty="0"/>
              <a:t>Sample Footer Text</a:t>
            </a:r>
          </a:p>
        </p:txBody>
      </p:sp>
      <p:sp>
        <p:nvSpPr>
          <p:cNvPr id="14" name="Slide Number Placeholder 17">
            <a:extLst>
              <a:ext uri="{FF2B5EF4-FFF2-40B4-BE49-F238E27FC236}">
                <a16:creationId xmlns:a16="http://schemas.microsoft.com/office/drawing/2014/main" id="{32E95C4D-CC3C-4C9D-B8E6-271568CB8F71}"/>
              </a:ext>
            </a:extLst>
          </p:cNvPr>
          <p:cNvSpPr>
            <a:spLocks noGrp="1"/>
          </p:cNvSpPr>
          <p:nvPr>
            <p:ph type="sldNum" sz="quarter" idx="12"/>
          </p:nvPr>
        </p:nvSpPr>
        <p:spPr>
          <a:xfrm>
            <a:off x="11166329" y="6342042"/>
            <a:ext cx="526228" cy="365125"/>
          </a:xfrm>
        </p:spPr>
        <p:txBody>
          <a:bodyPr/>
          <a:lstStyle/>
          <a:p>
            <a:pPr>
              <a:spcAft>
                <a:spcPts val="600"/>
              </a:spcAft>
            </a:pPr>
            <a:fld id="{1B0A0659-E443-491A-A36E-EC2EE49C5850}" type="slidenum">
              <a:rPr lang="en-US" smtClean="0"/>
              <a:pPr>
                <a:spcAft>
                  <a:spcPts val="600"/>
                </a:spcAft>
              </a:pPr>
              <a:t>2</a:t>
            </a:fld>
            <a:endParaRPr lang="en-US"/>
          </a:p>
        </p:txBody>
      </p:sp>
    </p:spTree>
    <p:extLst>
      <p:ext uri="{BB962C8B-B14F-4D97-AF65-F5344CB8AC3E}">
        <p14:creationId xmlns:p14="http://schemas.microsoft.com/office/powerpoint/2010/main" val="18560051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105882-36DC-D387-CA38-FF8841B6DF85}"/>
              </a:ext>
            </a:extLst>
          </p:cNvPr>
          <p:cNvSpPr>
            <a:spLocks noGrp="1"/>
          </p:cNvSpPr>
          <p:nvPr>
            <p:ph type="title"/>
          </p:nvPr>
        </p:nvSpPr>
        <p:spPr>
          <a:xfrm>
            <a:off x="850224" y="701610"/>
            <a:ext cx="10357666" cy="563594"/>
          </a:xfrm>
        </p:spPr>
        <p:txBody>
          <a:bodyPr>
            <a:normAutofit fontScale="90000"/>
          </a:bodyPr>
          <a:lstStyle/>
          <a:p>
            <a:r>
              <a:rPr lang="en-US" dirty="0"/>
              <a:t>Results: Interpretation</a:t>
            </a:r>
            <a:br>
              <a:rPr lang="en-US" dirty="0"/>
            </a:br>
            <a:r>
              <a:rPr lang="en-US" sz="1800" dirty="0"/>
              <a:t>shallow DECISION TREE</a:t>
            </a:r>
            <a:endParaRPr lang="en-US" dirty="0"/>
          </a:p>
        </p:txBody>
      </p:sp>
      <p:pic>
        <p:nvPicPr>
          <p:cNvPr id="5" name="Picture 4" descr="A diagram of a decision tree&#10;&#10;Description automatically generated">
            <a:extLst>
              <a:ext uri="{FF2B5EF4-FFF2-40B4-BE49-F238E27FC236}">
                <a16:creationId xmlns:a16="http://schemas.microsoft.com/office/drawing/2014/main" id="{53ACC208-FEFA-28AC-6EB2-247D647EEE7D}"/>
              </a:ext>
            </a:extLst>
          </p:cNvPr>
          <p:cNvPicPr>
            <a:picLocks noChangeAspect="1"/>
          </p:cNvPicPr>
          <p:nvPr/>
        </p:nvPicPr>
        <p:blipFill rotWithShape="1">
          <a:blip r:embed="rId2"/>
          <a:srcRect l="17447" t="18948" r="15177" b="17974"/>
          <a:stretch/>
        </p:blipFill>
        <p:spPr>
          <a:xfrm>
            <a:off x="358388" y="1953491"/>
            <a:ext cx="9238156" cy="4324420"/>
          </a:xfrm>
          <a:prstGeom prst="rect">
            <a:avLst/>
          </a:prstGeom>
        </p:spPr>
      </p:pic>
      <p:pic>
        <p:nvPicPr>
          <p:cNvPr id="12" name="Picture 11">
            <a:extLst>
              <a:ext uri="{FF2B5EF4-FFF2-40B4-BE49-F238E27FC236}">
                <a16:creationId xmlns:a16="http://schemas.microsoft.com/office/drawing/2014/main" id="{ADC9462C-32D2-170E-C29E-4A409C184F09}"/>
              </a:ext>
            </a:extLst>
          </p:cNvPr>
          <p:cNvPicPr>
            <a:picLocks noChangeAspect="1"/>
          </p:cNvPicPr>
          <p:nvPr/>
        </p:nvPicPr>
        <p:blipFill>
          <a:blip r:embed="rId3"/>
          <a:stretch>
            <a:fillRect/>
          </a:stretch>
        </p:blipFill>
        <p:spPr>
          <a:xfrm>
            <a:off x="8172989" y="1953491"/>
            <a:ext cx="1423555" cy="1028787"/>
          </a:xfrm>
          <a:prstGeom prst="rect">
            <a:avLst/>
          </a:prstGeom>
        </p:spPr>
      </p:pic>
    </p:spTree>
    <p:extLst>
      <p:ext uri="{BB962C8B-B14F-4D97-AF65-F5344CB8AC3E}">
        <p14:creationId xmlns:p14="http://schemas.microsoft.com/office/powerpoint/2010/main" val="25045499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01D6D5-DD5A-43F1-AC14-453CAE214ABD}"/>
              </a:ext>
            </a:extLst>
          </p:cNvPr>
          <p:cNvSpPr>
            <a:spLocks noGrp="1"/>
          </p:cNvSpPr>
          <p:nvPr>
            <p:ph type="title"/>
          </p:nvPr>
        </p:nvSpPr>
        <p:spPr/>
        <p:txBody>
          <a:bodyPr/>
          <a:lstStyle/>
          <a:p>
            <a:r>
              <a:rPr lang="en-US"/>
              <a:t>Conclusion</a:t>
            </a:r>
            <a:endParaRPr lang="en-US" dirty="0"/>
          </a:p>
        </p:txBody>
      </p:sp>
      <p:sp>
        <p:nvSpPr>
          <p:cNvPr id="3" name="Content Placeholder 2">
            <a:extLst>
              <a:ext uri="{FF2B5EF4-FFF2-40B4-BE49-F238E27FC236}">
                <a16:creationId xmlns:a16="http://schemas.microsoft.com/office/drawing/2014/main" id="{2EE94C4F-E112-FD23-50C2-654544403AE1}"/>
              </a:ext>
            </a:extLst>
          </p:cNvPr>
          <p:cNvSpPr>
            <a:spLocks noGrp="1"/>
          </p:cNvSpPr>
          <p:nvPr>
            <p:ph idx="1"/>
          </p:nvPr>
        </p:nvSpPr>
        <p:spPr/>
        <p:txBody>
          <a:bodyPr/>
          <a:lstStyle/>
          <a:p>
            <a:r>
              <a:rPr lang="en-US" dirty="0"/>
              <a:t>Overall, we achieved an accuracy of 96-97% on holdout test data across all tested models</a:t>
            </a:r>
          </a:p>
          <a:p>
            <a:r>
              <a:rPr lang="en-US" dirty="0"/>
              <a:t>Neural network achieved the highest accuracy (97%), though logistic regression performed essentially identically (96%) with a much more parsimonious architecture</a:t>
            </a:r>
          </a:p>
          <a:p>
            <a:r>
              <a:rPr lang="en-US" dirty="0"/>
              <a:t>The permission READ PHONE STATE is the most important feature in distinguishing malware applications</a:t>
            </a:r>
          </a:p>
          <a:p>
            <a:r>
              <a:rPr lang="en-US" dirty="0"/>
              <a:t>The permission RECEIVE is the most important feature in distinguishing benign applications</a:t>
            </a:r>
          </a:p>
          <a:p>
            <a:endParaRPr lang="en-US" dirty="0"/>
          </a:p>
        </p:txBody>
      </p:sp>
    </p:spTree>
    <p:extLst>
      <p:ext uri="{BB962C8B-B14F-4D97-AF65-F5344CB8AC3E}">
        <p14:creationId xmlns:p14="http://schemas.microsoft.com/office/powerpoint/2010/main" val="38589233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6CE28D-D77F-885B-91A5-7302FAE378C4}"/>
              </a:ext>
            </a:extLst>
          </p:cNvPr>
          <p:cNvSpPr>
            <a:spLocks noGrp="1"/>
          </p:cNvSpPr>
          <p:nvPr>
            <p:ph type="title"/>
          </p:nvPr>
        </p:nvSpPr>
        <p:spPr>
          <a:xfrm>
            <a:off x="808660" y="365125"/>
            <a:ext cx="10773739" cy="1438450"/>
          </a:xfrm>
        </p:spPr>
        <p:txBody>
          <a:bodyPr/>
          <a:lstStyle/>
          <a:p>
            <a:r>
              <a:rPr lang="en-US" dirty="0"/>
              <a:t>Introduction: malware Detection</a:t>
            </a:r>
          </a:p>
        </p:txBody>
      </p:sp>
      <p:sp>
        <p:nvSpPr>
          <p:cNvPr id="3" name="Content Placeholder 2">
            <a:extLst>
              <a:ext uri="{FF2B5EF4-FFF2-40B4-BE49-F238E27FC236}">
                <a16:creationId xmlns:a16="http://schemas.microsoft.com/office/drawing/2014/main" id="{88C63423-5311-72BE-AC08-8DDEB193F258}"/>
              </a:ext>
            </a:extLst>
          </p:cNvPr>
          <p:cNvSpPr>
            <a:spLocks noGrp="1"/>
          </p:cNvSpPr>
          <p:nvPr>
            <p:ph idx="1"/>
          </p:nvPr>
        </p:nvSpPr>
        <p:spPr>
          <a:xfrm>
            <a:off x="696700" y="2019298"/>
            <a:ext cx="6708555" cy="4473577"/>
          </a:xfrm>
        </p:spPr>
        <p:txBody>
          <a:bodyPr>
            <a:normAutofit/>
          </a:bodyPr>
          <a:lstStyle/>
          <a:p>
            <a:r>
              <a:rPr lang="en-US" sz="1700" dirty="0"/>
              <a:t>Recent research has shown promise in using system permissions to classify malware applications using machine learning (Mathur et al., 2021, Akbar et al., 2022)</a:t>
            </a:r>
          </a:p>
          <a:p>
            <a:r>
              <a:rPr lang="en-US" sz="1700" dirty="0"/>
              <a:t>The main objective of our project is to build a malware detection classifier building upon the latest literature</a:t>
            </a:r>
          </a:p>
          <a:p>
            <a:r>
              <a:rPr lang="en-US" sz="1700" dirty="0"/>
              <a:t>Study questions include:</a:t>
            </a:r>
          </a:p>
          <a:p>
            <a:pPr lvl="1"/>
            <a:r>
              <a:rPr lang="en-US" sz="1500" dirty="0"/>
              <a:t>How can we best model malware detection using readily available features?</a:t>
            </a:r>
          </a:p>
          <a:p>
            <a:pPr lvl="1"/>
            <a:r>
              <a:rPr lang="en-US" sz="1500" dirty="0"/>
              <a:t>What permissions are the most frequently occurring in Android malware? Which features are the most important in differentiating malware and benign apps?</a:t>
            </a:r>
          </a:p>
          <a:p>
            <a:pPr lvl="1"/>
            <a:endParaRPr lang="en-US" sz="1500" dirty="0"/>
          </a:p>
        </p:txBody>
      </p:sp>
      <p:pic>
        <p:nvPicPr>
          <p:cNvPr id="2050" name="Picture 2" descr="Android Logo and symbol, meaning, history, PNG, brand">
            <a:extLst>
              <a:ext uri="{FF2B5EF4-FFF2-40B4-BE49-F238E27FC236}">
                <a16:creationId xmlns:a16="http://schemas.microsoft.com/office/drawing/2014/main" id="{CDA73AD3-6DDD-E828-AAE5-0638EE4F8D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82345" y="2019298"/>
            <a:ext cx="3702051" cy="113953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The new Google Play logo is more different than you might realise |  Creative Bloq">
            <a:extLst>
              <a:ext uri="{FF2B5EF4-FFF2-40B4-BE49-F238E27FC236}">
                <a16:creationId xmlns:a16="http://schemas.microsoft.com/office/drawing/2014/main" id="{F93F4E22-7BD3-36AE-A6A7-621D6C52DBB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82345" y="3158836"/>
            <a:ext cx="2857500" cy="1600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84911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6CE28D-D77F-885B-91A5-7302FAE378C4}"/>
              </a:ext>
            </a:extLst>
          </p:cNvPr>
          <p:cNvSpPr>
            <a:spLocks noGrp="1"/>
          </p:cNvSpPr>
          <p:nvPr>
            <p:ph type="title"/>
          </p:nvPr>
        </p:nvSpPr>
        <p:spPr>
          <a:xfrm>
            <a:off x="808660" y="365125"/>
            <a:ext cx="10773739" cy="1438450"/>
          </a:xfrm>
        </p:spPr>
        <p:txBody>
          <a:bodyPr/>
          <a:lstStyle/>
          <a:p>
            <a:r>
              <a:rPr lang="en-US" dirty="0"/>
              <a:t>Introduction: Data source</a:t>
            </a:r>
          </a:p>
        </p:txBody>
      </p:sp>
      <p:sp>
        <p:nvSpPr>
          <p:cNvPr id="3" name="Content Placeholder 2">
            <a:extLst>
              <a:ext uri="{FF2B5EF4-FFF2-40B4-BE49-F238E27FC236}">
                <a16:creationId xmlns:a16="http://schemas.microsoft.com/office/drawing/2014/main" id="{88C63423-5311-72BE-AC08-8DDEB193F258}"/>
              </a:ext>
            </a:extLst>
          </p:cNvPr>
          <p:cNvSpPr>
            <a:spLocks noGrp="1"/>
          </p:cNvSpPr>
          <p:nvPr>
            <p:ph idx="1"/>
          </p:nvPr>
        </p:nvSpPr>
        <p:spPr>
          <a:xfrm>
            <a:off x="609601" y="2625487"/>
            <a:ext cx="4484900" cy="2894849"/>
          </a:xfrm>
        </p:spPr>
        <p:txBody>
          <a:bodyPr>
            <a:normAutofit/>
          </a:bodyPr>
          <a:lstStyle/>
          <a:p>
            <a:r>
              <a:rPr lang="en-US" sz="1700" dirty="0"/>
              <a:t>In this project, we utilize the </a:t>
            </a:r>
            <a:r>
              <a:rPr lang="en-US" sz="1700" dirty="0" err="1"/>
              <a:t>NATICUSdroid</a:t>
            </a:r>
            <a:r>
              <a:rPr lang="en-US" sz="1700" dirty="0"/>
              <a:t> dataset (Mathur et al., 2021)</a:t>
            </a:r>
          </a:p>
          <a:p>
            <a:r>
              <a:rPr lang="en-US" sz="1700" dirty="0"/>
              <a:t>Includes 86 Android permission features as binary indicator variables</a:t>
            </a:r>
          </a:p>
          <a:p>
            <a:r>
              <a:rPr lang="en-US" sz="1700" dirty="0"/>
              <a:t>There are no missing values</a:t>
            </a:r>
          </a:p>
        </p:txBody>
      </p:sp>
      <p:grpSp>
        <p:nvGrpSpPr>
          <p:cNvPr id="13" name="Group 12">
            <a:extLst>
              <a:ext uri="{FF2B5EF4-FFF2-40B4-BE49-F238E27FC236}">
                <a16:creationId xmlns:a16="http://schemas.microsoft.com/office/drawing/2014/main" id="{E48C60CE-E6FE-2919-0747-9A333172D3B4}"/>
              </a:ext>
            </a:extLst>
          </p:cNvPr>
          <p:cNvGrpSpPr/>
          <p:nvPr/>
        </p:nvGrpSpPr>
        <p:grpSpPr>
          <a:xfrm>
            <a:off x="5308312" y="2210578"/>
            <a:ext cx="6274087" cy="3617233"/>
            <a:chOff x="731336" y="3429000"/>
            <a:chExt cx="6274087" cy="3617233"/>
          </a:xfrm>
        </p:grpSpPr>
        <p:pic>
          <p:nvPicPr>
            <p:cNvPr id="7" name="Picture 6">
              <a:extLst>
                <a:ext uri="{FF2B5EF4-FFF2-40B4-BE49-F238E27FC236}">
                  <a16:creationId xmlns:a16="http://schemas.microsoft.com/office/drawing/2014/main" id="{A08AD471-958A-0D6F-5127-67D4FF81A082}"/>
                </a:ext>
              </a:extLst>
            </p:cNvPr>
            <p:cNvPicPr>
              <a:picLocks noChangeAspect="1"/>
            </p:cNvPicPr>
            <p:nvPr/>
          </p:nvPicPr>
          <p:blipFill>
            <a:blip r:embed="rId3"/>
            <a:stretch>
              <a:fillRect/>
            </a:stretch>
          </p:blipFill>
          <p:spPr>
            <a:xfrm>
              <a:off x="731336" y="3429000"/>
              <a:ext cx="6274087" cy="1139538"/>
            </a:xfrm>
            <a:prstGeom prst="rect">
              <a:avLst/>
            </a:prstGeom>
          </p:spPr>
        </p:pic>
        <p:pic>
          <p:nvPicPr>
            <p:cNvPr id="9" name="Picture 8">
              <a:extLst>
                <a:ext uri="{FF2B5EF4-FFF2-40B4-BE49-F238E27FC236}">
                  <a16:creationId xmlns:a16="http://schemas.microsoft.com/office/drawing/2014/main" id="{C68C9464-7C64-5578-A6EF-F217D77304BB}"/>
                </a:ext>
              </a:extLst>
            </p:cNvPr>
            <p:cNvPicPr>
              <a:picLocks noChangeAspect="1"/>
            </p:cNvPicPr>
            <p:nvPr/>
          </p:nvPicPr>
          <p:blipFill>
            <a:blip r:embed="rId4"/>
            <a:stretch>
              <a:fillRect/>
            </a:stretch>
          </p:blipFill>
          <p:spPr>
            <a:xfrm>
              <a:off x="731336" y="5291334"/>
              <a:ext cx="5123928" cy="1754899"/>
            </a:xfrm>
            <a:prstGeom prst="rect">
              <a:avLst/>
            </a:prstGeom>
          </p:spPr>
        </p:pic>
      </p:grpSp>
    </p:spTree>
    <p:extLst>
      <p:ext uri="{BB962C8B-B14F-4D97-AF65-F5344CB8AC3E}">
        <p14:creationId xmlns:p14="http://schemas.microsoft.com/office/powerpoint/2010/main" val="32340390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6CE28D-D77F-885B-91A5-7302FAE378C4}"/>
              </a:ext>
            </a:extLst>
          </p:cNvPr>
          <p:cNvSpPr>
            <a:spLocks noGrp="1"/>
          </p:cNvSpPr>
          <p:nvPr>
            <p:ph type="title"/>
          </p:nvPr>
        </p:nvSpPr>
        <p:spPr>
          <a:xfrm>
            <a:off x="760169" y="263236"/>
            <a:ext cx="10773739" cy="660575"/>
          </a:xfrm>
        </p:spPr>
        <p:txBody>
          <a:bodyPr/>
          <a:lstStyle/>
          <a:p>
            <a:r>
              <a:rPr lang="en-US" dirty="0"/>
              <a:t>Exploratory data analysis</a:t>
            </a:r>
          </a:p>
        </p:txBody>
      </p:sp>
      <p:pic>
        <p:nvPicPr>
          <p:cNvPr id="8" name="Picture 7" descr="A graph of data on a screen&#10;&#10;Description automatically generated with medium confidence">
            <a:extLst>
              <a:ext uri="{FF2B5EF4-FFF2-40B4-BE49-F238E27FC236}">
                <a16:creationId xmlns:a16="http://schemas.microsoft.com/office/drawing/2014/main" id="{2301E303-54E8-0018-974B-5216BB7F788E}"/>
              </a:ext>
            </a:extLst>
          </p:cNvPr>
          <p:cNvPicPr>
            <a:picLocks noChangeAspect="1"/>
          </p:cNvPicPr>
          <p:nvPr/>
        </p:nvPicPr>
        <p:blipFill rotWithShape="1">
          <a:blip r:embed="rId3"/>
          <a:srcRect t="9061"/>
          <a:stretch/>
        </p:blipFill>
        <p:spPr>
          <a:xfrm>
            <a:off x="1964823" y="1231981"/>
            <a:ext cx="7643305" cy="5213073"/>
          </a:xfrm>
          <a:prstGeom prst="rect">
            <a:avLst/>
          </a:prstGeom>
        </p:spPr>
      </p:pic>
      <p:sp>
        <p:nvSpPr>
          <p:cNvPr id="10" name="Title 1">
            <a:extLst>
              <a:ext uri="{FF2B5EF4-FFF2-40B4-BE49-F238E27FC236}">
                <a16:creationId xmlns:a16="http://schemas.microsoft.com/office/drawing/2014/main" id="{211ADC4C-D35D-4DCF-DCFF-ED4ABB2630B0}"/>
              </a:ext>
            </a:extLst>
          </p:cNvPr>
          <p:cNvSpPr txBox="1">
            <a:spLocks/>
          </p:cNvSpPr>
          <p:nvPr/>
        </p:nvSpPr>
        <p:spPr>
          <a:xfrm>
            <a:off x="760169" y="668387"/>
            <a:ext cx="10357666" cy="563594"/>
          </a:xfrm>
          <a:prstGeom prst="rect">
            <a:avLst/>
          </a:prstGeom>
        </p:spPr>
        <p:txBody>
          <a:bodyPr vert="horz" lIns="91440" tIns="45720" rIns="91440" bIns="45720" rtlCol="0" anchor="b">
            <a:normAutofit fontScale="97500"/>
          </a:bodyPr>
          <a:lstStyle>
            <a:lvl1pPr algn="l" defTabSz="914400" rtl="0" eaLnBrk="1" latinLnBrk="0" hangingPunct="1">
              <a:lnSpc>
                <a:spcPct val="120000"/>
              </a:lnSpc>
              <a:spcBef>
                <a:spcPct val="0"/>
              </a:spcBef>
              <a:buNone/>
              <a:defRPr sz="3200" kern="1200" cap="all" spc="700" baseline="0">
                <a:solidFill>
                  <a:schemeClr val="tx1"/>
                </a:solidFill>
                <a:latin typeface="+mj-lt"/>
                <a:ea typeface="+mj-ea"/>
                <a:cs typeface="+mj-cs"/>
              </a:defRPr>
            </a:lvl1pPr>
          </a:lstStyle>
          <a:p>
            <a:r>
              <a:rPr lang="en-US" sz="1600" dirty="0"/>
              <a:t>PERMISSIONS OCCURENCE</a:t>
            </a:r>
          </a:p>
        </p:txBody>
      </p:sp>
    </p:spTree>
    <p:extLst>
      <p:ext uri="{BB962C8B-B14F-4D97-AF65-F5344CB8AC3E}">
        <p14:creationId xmlns:p14="http://schemas.microsoft.com/office/powerpoint/2010/main" val="39456138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6CE28D-D77F-885B-91A5-7302FAE378C4}"/>
              </a:ext>
            </a:extLst>
          </p:cNvPr>
          <p:cNvSpPr>
            <a:spLocks noGrp="1"/>
          </p:cNvSpPr>
          <p:nvPr>
            <p:ph type="title"/>
          </p:nvPr>
        </p:nvSpPr>
        <p:spPr>
          <a:xfrm>
            <a:off x="760169" y="263236"/>
            <a:ext cx="10773739" cy="660575"/>
          </a:xfrm>
        </p:spPr>
        <p:txBody>
          <a:bodyPr/>
          <a:lstStyle/>
          <a:p>
            <a:r>
              <a:rPr lang="en-US" dirty="0"/>
              <a:t>Exploratory data analysis</a:t>
            </a:r>
          </a:p>
        </p:txBody>
      </p:sp>
      <p:sp>
        <p:nvSpPr>
          <p:cNvPr id="10" name="Title 1">
            <a:extLst>
              <a:ext uri="{FF2B5EF4-FFF2-40B4-BE49-F238E27FC236}">
                <a16:creationId xmlns:a16="http://schemas.microsoft.com/office/drawing/2014/main" id="{211ADC4C-D35D-4DCF-DCFF-ED4ABB2630B0}"/>
              </a:ext>
            </a:extLst>
          </p:cNvPr>
          <p:cNvSpPr txBox="1">
            <a:spLocks/>
          </p:cNvSpPr>
          <p:nvPr/>
        </p:nvSpPr>
        <p:spPr>
          <a:xfrm>
            <a:off x="760169" y="668387"/>
            <a:ext cx="10357666" cy="563594"/>
          </a:xfrm>
          <a:prstGeom prst="rect">
            <a:avLst/>
          </a:prstGeom>
        </p:spPr>
        <p:txBody>
          <a:bodyPr vert="horz" lIns="91440" tIns="45720" rIns="91440" bIns="45720" rtlCol="0" anchor="b">
            <a:normAutofit fontScale="97500"/>
          </a:bodyPr>
          <a:lstStyle>
            <a:lvl1pPr algn="l" defTabSz="914400" rtl="0" eaLnBrk="1" latinLnBrk="0" hangingPunct="1">
              <a:lnSpc>
                <a:spcPct val="120000"/>
              </a:lnSpc>
              <a:spcBef>
                <a:spcPct val="0"/>
              </a:spcBef>
              <a:buNone/>
              <a:defRPr sz="3200" kern="1200" cap="all" spc="700" baseline="0">
                <a:solidFill>
                  <a:schemeClr val="tx1"/>
                </a:solidFill>
                <a:latin typeface="+mj-lt"/>
                <a:ea typeface="+mj-ea"/>
                <a:cs typeface="+mj-cs"/>
              </a:defRPr>
            </a:lvl1pPr>
          </a:lstStyle>
          <a:p>
            <a:r>
              <a:rPr lang="en-US" sz="1600" dirty="0"/>
              <a:t>CORRELATION MATRIX</a:t>
            </a:r>
          </a:p>
        </p:txBody>
      </p:sp>
      <p:pic>
        <p:nvPicPr>
          <p:cNvPr id="4" name="Picture 3" descr="A screen shot of a graph&#10;&#10;Description automatically generated">
            <a:extLst>
              <a:ext uri="{FF2B5EF4-FFF2-40B4-BE49-F238E27FC236}">
                <a16:creationId xmlns:a16="http://schemas.microsoft.com/office/drawing/2014/main" id="{345C7257-3496-9499-E2C2-9C7A887EA844}"/>
              </a:ext>
            </a:extLst>
          </p:cNvPr>
          <p:cNvPicPr>
            <a:picLocks noChangeAspect="1"/>
          </p:cNvPicPr>
          <p:nvPr/>
        </p:nvPicPr>
        <p:blipFill rotWithShape="1">
          <a:blip r:embed="rId3"/>
          <a:srcRect t="3030" b="45152"/>
          <a:stretch/>
        </p:blipFill>
        <p:spPr>
          <a:xfrm>
            <a:off x="1223291" y="1395844"/>
            <a:ext cx="9431421" cy="4887191"/>
          </a:xfrm>
          <a:prstGeom prst="rect">
            <a:avLst/>
          </a:prstGeom>
        </p:spPr>
      </p:pic>
    </p:spTree>
    <p:extLst>
      <p:ext uri="{BB962C8B-B14F-4D97-AF65-F5344CB8AC3E}">
        <p14:creationId xmlns:p14="http://schemas.microsoft.com/office/powerpoint/2010/main" val="26688215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6CE28D-D77F-885B-91A5-7302FAE378C4}"/>
              </a:ext>
            </a:extLst>
          </p:cNvPr>
          <p:cNvSpPr>
            <a:spLocks noGrp="1"/>
          </p:cNvSpPr>
          <p:nvPr>
            <p:ph type="title"/>
          </p:nvPr>
        </p:nvSpPr>
        <p:spPr>
          <a:xfrm>
            <a:off x="4022124" y="3128554"/>
            <a:ext cx="4651613" cy="600892"/>
          </a:xfrm>
        </p:spPr>
        <p:txBody>
          <a:bodyPr>
            <a:normAutofit fontScale="90000"/>
          </a:bodyPr>
          <a:lstStyle/>
          <a:p>
            <a:r>
              <a:rPr lang="en-US" dirty="0"/>
              <a:t>Methodology</a:t>
            </a:r>
          </a:p>
        </p:txBody>
      </p:sp>
    </p:spTree>
    <p:extLst>
      <p:ext uri="{BB962C8B-B14F-4D97-AF65-F5344CB8AC3E}">
        <p14:creationId xmlns:p14="http://schemas.microsoft.com/office/powerpoint/2010/main" val="24087717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6CE28D-D77F-885B-91A5-7302FAE378C4}"/>
              </a:ext>
            </a:extLst>
          </p:cNvPr>
          <p:cNvSpPr>
            <a:spLocks noGrp="1"/>
          </p:cNvSpPr>
          <p:nvPr>
            <p:ph type="title"/>
          </p:nvPr>
        </p:nvSpPr>
        <p:spPr/>
        <p:txBody>
          <a:bodyPr/>
          <a:lstStyle/>
          <a:p>
            <a:r>
              <a:rPr lang="en-US" dirty="0"/>
              <a:t>Methodology: Data Split</a:t>
            </a:r>
          </a:p>
        </p:txBody>
      </p:sp>
      <p:sp>
        <p:nvSpPr>
          <p:cNvPr id="3" name="Content Placeholder 2">
            <a:extLst>
              <a:ext uri="{FF2B5EF4-FFF2-40B4-BE49-F238E27FC236}">
                <a16:creationId xmlns:a16="http://schemas.microsoft.com/office/drawing/2014/main" id="{88C63423-5311-72BE-AC08-8DDEB193F258}"/>
              </a:ext>
            </a:extLst>
          </p:cNvPr>
          <p:cNvSpPr>
            <a:spLocks noGrp="1"/>
          </p:cNvSpPr>
          <p:nvPr>
            <p:ph idx="1"/>
          </p:nvPr>
        </p:nvSpPr>
        <p:spPr>
          <a:xfrm>
            <a:off x="696701" y="2019298"/>
            <a:ext cx="5250236" cy="4114801"/>
          </a:xfrm>
        </p:spPr>
        <p:txBody>
          <a:bodyPr>
            <a:normAutofit/>
          </a:bodyPr>
          <a:lstStyle/>
          <a:p>
            <a:r>
              <a:rPr lang="en-US" sz="1700" dirty="0"/>
              <a:t>Randomly split data into non-test for training and validation and test to estimate generalization error (i.e. performance on unseen data)</a:t>
            </a:r>
          </a:p>
          <a:p>
            <a:r>
              <a:rPr lang="en-US" sz="1700" dirty="0"/>
              <a:t>10-fold cross validation on the non-test data is used for feature selection and hyperparameter tuning for each model (except Neural Network)</a:t>
            </a:r>
          </a:p>
          <a:p>
            <a:r>
              <a:rPr lang="en-US" sz="1700" dirty="0"/>
              <a:t>For Neural Network, validation was done with a train (60%), validation (20%), and test (20%) split strategy out of computational concerns of k-fold CV</a:t>
            </a:r>
          </a:p>
        </p:txBody>
      </p:sp>
      <p:grpSp>
        <p:nvGrpSpPr>
          <p:cNvPr id="27" name="Group 26">
            <a:extLst>
              <a:ext uri="{FF2B5EF4-FFF2-40B4-BE49-F238E27FC236}">
                <a16:creationId xmlns:a16="http://schemas.microsoft.com/office/drawing/2014/main" id="{28DA3C1E-52E8-90F1-F756-ECA015A34626}"/>
              </a:ext>
            </a:extLst>
          </p:cNvPr>
          <p:cNvGrpSpPr/>
          <p:nvPr/>
        </p:nvGrpSpPr>
        <p:grpSpPr>
          <a:xfrm>
            <a:off x="5836903" y="2295316"/>
            <a:ext cx="5442588" cy="3164642"/>
            <a:chOff x="5903648" y="2475526"/>
            <a:chExt cx="5442588" cy="3164642"/>
          </a:xfrm>
        </p:grpSpPr>
        <p:grpSp>
          <p:nvGrpSpPr>
            <p:cNvPr id="21" name="Group 20">
              <a:extLst>
                <a:ext uri="{FF2B5EF4-FFF2-40B4-BE49-F238E27FC236}">
                  <a16:creationId xmlns:a16="http://schemas.microsoft.com/office/drawing/2014/main" id="{887DD3D2-5D00-80A6-EAA0-EBDAF9554AD4}"/>
                </a:ext>
              </a:extLst>
            </p:cNvPr>
            <p:cNvGrpSpPr/>
            <p:nvPr/>
          </p:nvGrpSpPr>
          <p:grpSpPr>
            <a:xfrm>
              <a:off x="6846595" y="2475526"/>
              <a:ext cx="4499641" cy="380295"/>
              <a:chOff x="1364092" y="3258801"/>
              <a:chExt cx="8040211" cy="340397"/>
            </a:xfrm>
          </p:grpSpPr>
          <p:sp>
            <p:nvSpPr>
              <p:cNvPr id="4" name="Rectangle 3">
                <a:extLst>
                  <a:ext uri="{FF2B5EF4-FFF2-40B4-BE49-F238E27FC236}">
                    <a16:creationId xmlns:a16="http://schemas.microsoft.com/office/drawing/2014/main" id="{AE76810B-83F6-FB2E-3BA1-1F7F06157F31}"/>
                  </a:ext>
                </a:extLst>
              </p:cNvPr>
              <p:cNvSpPr/>
              <p:nvPr/>
            </p:nvSpPr>
            <p:spPr>
              <a:xfrm>
                <a:off x="1364092" y="3258801"/>
                <a:ext cx="6113799" cy="340397"/>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Training and Validation Data (80%)</a:t>
                </a:r>
              </a:p>
            </p:txBody>
          </p:sp>
          <p:sp>
            <p:nvSpPr>
              <p:cNvPr id="20" name="Rectangle 19">
                <a:extLst>
                  <a:ext uri="{FF2B5EF4-FFF2-40B4-BE49-F238E27FC236}">
                    <a16:creationId xmlns:a16="http://schemas.microsoft.com/office/drawing/2014/main" id="{5F006541-E806-A9CE-68B4-E6E9ACF2D678}"/>
                  </a:ext>
                </a:extLst>
              </p:cNvPr>
              <p:cNvSpPr/>
              <p:nvPr/>
            </p:nvSpPr>
            <p:spPr>
              <a:xfrm>
                <a:off x="7477890" y="3258801"/>
                <a:ext cx="1926413" cy="34039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Test Data (20%)</a:t>
                </a:r>
              </a:p>
            </p:txBody>
          </p:sp>
        </p:grpSp>
        <p:pic>
          <p:nvPicPr>
            <p:cNvPr id="1028" name="Picture 4" descr="Repeated K-Fold Cross Validation. A repeated 10-fold CV was applied. The 10-fold CV works by dividing the training data into 10 equal parts. These parts are iterated through 10 times. During each iteration, 9 of the 10 parts are treated as training data, and the remaining 10 th part as the validation set. The performance metrics are measured after each iteration. At the end, accuracy and kappa values are computed as measures of model performance. The above procedure is repeated 10 times.">
              <a:extLst>
                <a:ext uri="{FF2B5EF4-FFF2-40B4-BE49-F238E27FC236}">
                  <a16:creationId xmlns:a16="http://schemas.microsoft.com/office/drawing/2014/main" id="{A0C6A75E-508D-77D3-2D51-887A3C46F92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57" t="31322" r="20598" b="6059"/>
            <a:stretch/>
          </p:blipFill>
          <p:spPr bwMode="auto">
            <a:xfrm>
              <a:off x="5903648" y="3282694"/>
              <a:ext cx="5307433" cy="2357474"/>
            </a:xfrm>
            <a:prstGeom prst="rect">
              <a:avLst/>
            </a:prstGeom>
            <a:noFill/>
            <a:extLst>
              <a:ext uri="{909E8E84-426E-40DD-AFC4-6F175D3DCCD1}">
                <a14:hiddenFill xmlns:a14="http://schemas.microsoft.com/office/drawing/2010/main">
                  <a:solidFill>
                    <a:srgbClr val="FFFFFF"/>
                  </a:solidFill>
                </a14:hiddenFill>
              </a:ext>
            </a:extLst>
          </p:spPr>
        </p:pic>
        <p:sp>
          <p:nvSpPr>
            <p:cNvPr id="26" name="Arrow: Down 25">
              <a:extLst>
                <a:ext uri="{FF2B5EF4-FFF2-40B4-BE49-F238E27FC236}">
                  <a16:creationId xmlns:a16="http://schemas.microsoft.com/office/drawing/2014/main" id="{7146E9E4-1F58-E26F-FD14-2FDDBD7EECB0}"/>
                </a:ext>
              </a:extLst>
            </p:cNvPr>
            <p:cNvSpPr/>
            <p:nvPr/>
          </p:nvSpPr>
          <p:spPr>
            <a:xfrm>
              <a:off x="8363089" y="2916737"/>
              <a:ext cx="453863" cy="305041"/>
            </a:xfrm>
            <a:prstGeom prst="downArrow">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3568079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6CE28D-D77F-885B-91A5-7302FAE378C4}"/>
              </a:ext>
            </a:extLst>
          </p:cNvPr>
          <p:cNvSpPr>
            <a:spLocks noGrp="1"/>
          </p:cNvSpPr>
          <p:nvPr>
            <p:ph type="title"/>
          </p:nvPr>
        </p:nvSpPr>
        <p:spPr>
          <a:xfrm>
            <a:off x="805542" y="365124"/>
            <a:ext cx="10278577" cy="1325563"/>
          </a:xfrm>
        </p:spPr>
        <p:txBody>
          <a:bodyPr>
            <a:normAutofit/>
          </a:bodyPr>
          <a:lstStyle/>
          <a:p>
            <a:r>
              <a:rPr lang="en-US" dirty="0"/>
              <a:t>Methodology: Feature selection</a:t>
            </a:r>
          </a:p>
        </p:txBody>
      </p:sp>
      <p:pic>
        <p:nvPicPr>
          <p:cNvPr id="5" name="Picture 4" descr="A graph of different colored lines&#10;&#10;Description automatically generated">
            <a:extLst>
              <a:ext uri="{FF2B5EF4-FFF2-40B4-BE49-F238E27FC236}">
                <a16:creationId xmlns:a16="http://schemas.microsoft.com/office/drawing/2014/main" id="{F1F476E8-5363-2B9D-C6CF-DDFD7016859B}"/>
              </a:ext>
            </a:extLst>
          </p:cNvPr>
          <p:cNvPicPr>
            <a:picLocks noChangeAspect="1"/>
          </p:cNvPicPr>
          <p:nvPr/>
        </p:nvPicPr>
        <p:blipFill>
          <a:blip r:embed="rId2"/>
          <a:stretch>
            <a:fillRect/>
          </a:stretch>
        </p:blipFill>
        <p:spPr>
          <a:xfrm>
            <a:off x="632005" y="2062470"/>
            <a:ext cx="5363147" cy="3754205"/>
          </a:xfrm>
          <a:prstGeom prst="rect">
            <a:avLst/>
          </a:prstGeom>
          <a:noFill/>
        </p:spPr>
      </p:pic>
      <p:sp>
        <p:nvSpPr>
          <p:cNvPr id="3" name="Content Placeholder 2">
            <a:extLst>
              <a:ext uri="{FF2B5EF4-FFF2-40B4-BE49-F238E27FC236}">
                <a16:creationId xmlns:a16="http://schemas.microsoft.com/office/drawing/2014/main" id="{88C63423-5311-72BE-AC08-8DDEB193F258}"/>
              </a:ext>
            </a:extLst>
          </p:cNvPr>
          <p:cNvSpPr>
            <a:spLocks noGrp="1"/>
          </p:cNvSpPr>
          <p:nvPr>
            <p:ph idx="1"/>
          </p:nvPr>
        </p:nvSpPr>
        <p:spPr>
          <a:xfrm>
            <a:off x="6096000" y="2186609"/>
            <a:ext cx="4988119" cy="3923742"/>
          </a:xfrm>
        </p:spPr>
        <p:txBody>
          <a:bodyPr>
            <a:normAutofit/>
          </a:bodyPr>
          <a:lstStyle/>
          <a:p>
            <a:pPr>
              <a:lnSpc>
                <a:spcPct val="120000"/>
              </a:lnSpc>
            </a:pPr>
            <a:r>
              <a:rPr lang="en-US" sz="1700" dirty="0"/>
              <a:t>How do we reduce the dimensionality of the data (86 different Android permissions)?</a:t>
            </a:r>
          </a:p>
          <a:p>
            <a:pPr>
              <a:lnSpc>
                <a:spcPct val="120000"/>
              </a:lnSpc>
            </a:pPr>
            <a:r>
              <a:rPr lang="en-US" sz="1700" dirty="0"/>
              <a:t>Select top n most influential features based on Random Forest (RF) importance scores</a:t>
            </a:r>
          </a:p>
          <a:p>
            <a:pPr>
              <a:lnSpc>
                <a:spcPct val="120000"/>
              </a:lnSpc>
            </a:pPr>
            <a:r>
              <a:rPr lang="en-US" sz="1700" dirty="0"/>
              <a:t>RF importance scores are a measure of mean decrease in impurity a feature is responsible for across the forest</a:t>
            </a:r>
          </a:p>
          <a:p>
            <a:pPr>
              <a:lnSpc>
                <a:spcPct val="120000"/>
              </a:lnSpc>
            </a:pPr>
            <a:r>
              <a:rPr lang="en-US" sz="1700" dirty="0"/>
              <a:t>On CV performance, we see that performance plateaus after selecting top 40 features for Logistic Regression, Random Forest, and kNN</a:t>
            </a:r>
          </a:p>
        </p:txBody>
      </p:sp>
      <p:sp>
        <p:nvSpPr>
          <p:cNvPr id="10" name="Date Placeholder 3">
            <a:extLst>
              <a:ext uri="{FF2B5EF4-FFF2-40B4-BE49-F238E27FC236}">
                <a16:creationId xmlns:a16="http://schemas.microsoft.com/office/drawing/2014/main" id="{442FCCAC-F479-4C3B-9AF8-4F80CBC12C4B}"/>
              </a:ext>
            </a:extLst>
          </p:cNvPr>
          <p:cNvSpPr>
            <a:spLocks noGrp="1"/>
          </p:cNvSpPr>
          <p:nvPr>
            <p:ph type="dt" sz="half" idx="10"/>
          </p:nvPr>
        </p:nvSpPr>
        <p:spPr>
          <a:xfrm>
            <a:off x="795014" y="6342042"/>
            <a:ext cx="2743200" cy="365125"/>
          </a:xfrm>
        </p:spPr>
        <p:txBody>
          <a:bodyPr/>
          <a:lstStyle/>
          <a:p>
            <a:pPr>
              <a:spcAft>
                <a:spcPts val="600"/>
              </a:spcAft>
            </a:pPr>
            <a:fld id="{77D9A200-CC35-4609-8973-70AC57D7C400}" type="datetime1">
              <a:rPr lang="en-US" smtClean="0"/>
              <a:pPr>
                <a:spcAft>
                  <a:spcPts val="600"/>
                </a:spcAft>
              </a:pPr>
              <a:t>12/3/23</a:t>
            </a:fld>
            <a:endParaRPr lang="en-US" dirty="0"/>
          </a:p>
        </p:txBody>
      </p:sp>
      <p:sp>
        <p:nvSpPr>
          <p:cNvPr id="12" name="Footer Placeholder 4">
            <a:extLst>
              <a:ext uri="{FF2B5EF4-FFF2-40B4-BE49-F238E27FC236}">
                <a16:creationId xmlns:a16="http://schemas.microsoft.com/office/drawing/2014/main" id="{0427418D-D0A4-4210-8534-DDA111D18066}"/>
              </a:ext>
            </a:extLst>
          </p:cNvPr>
          <p:cNvSpPr>
            <a:spLocks noGrp="1"/>
          </p:cNvSpPr>
          <p:nvPr>
            <p:ph type="ftr" sz="quarter" idx="11"/>
          </p:nvPr>
        </p:nvSpPr>
        <p:spPr>
          <a:xfrm>
            <a:off x="7696200" y="6342042"/>
            <a:ext cx="3470128" cy="365125"/>
          </a:xfrm>
        </p:spPr>
        <p:txBody>
          <a:bodyPr/>
          <a:lstStyle/>
          <a:p>
            <a:pPr>
              <a:spcAft>
                <a:spcPts val="600"/>
              </a:spcAft>
            </a:pPr>
            <a:r>
              <a:rPr lang="en-US"/>
              <a:t>Sample Footer Text</a:t>
            </a:r>
          </a:p>
        </p:txBody>
      </p:sp>
      <p:sp>
        <p:nvSpPr>
          <p:cNvPr id="14" name="Slide Number Placeholder 5">
            <a:extLst>
              <a:ext uri="{FF2B5EF4-FFF2-40B4-BE49-F238E27FC236}">
                <a16:creationId xmlns:a16="http://schemas.microsoft.com/office/drawing/2014/main" id="{AC886AA8-2271-4049-978B-6911BFE36F37}"/>
              </a:ext>
            </a:extLst>
          </p:cNvPr>
          <p:cNvSpPr>
            <a:spLocks noGrp="1"/>
          </p:cNvSpPr>
          <p:nvPr>
            <p:ph type="sldNum" sz="quarter" idx="12"/>
          </p:nvPr>
        </p:nvSpPr>
        <p:spPr>
          <a:xfrm>
            <a:off x="11166329" y="6342042"/>
            <a:ext cx="526228" cy="365125"/>
          </a:xfrm>
        </p:spPr>
        <p:txBody>
          <a:bodyPr/>
          <a:lstStyle/>
          <a:p>
            <a:pPr>
              <a:spcAft>
                <a:spcPts val="600"/>
              </a:spcAft>
            </a:pPr>
            <a:fld id="{1B0A0659-E443-491A-A36E-EC2EE49C5850}" type="slidenum">
              <a:rPr lang="en-US" smtClean="0"/>
              <a:pPr>
                <a:spcAft>
                  <a:spcPts val="600"/>
                </a:spcAft>
              </a:pPr>
              <a:t>9</a:t>
            </a:fld>
            <a:endParaRPr lang="en-US"/>
          </a:p>
        </p:txBody>
      </p:sp>
    </p:spTree>
    <p:extLst>
      <p:ext uri="{BB962C8B-B14F-4D97-AF65-F5344CB8AC3E}">
        <p14:creationId xmlns:p14="http://schemas.microsoft.com/office/powerpoint/2010/main" val="4225734007"/>
      </p:ext>
    </p:extLst>
  </p:cSld>
  <p:clrMapOvr>
    <a:masterClrMapping/>
  </p:clrMapOvr>
</p:sld>
</file>

<file path=ppt/theme/theme1.xml><?xml version="1.0" encoding="utf-8"?>
<a:theme xmlns:a="http://schemas.openxmlformats.org/drawingml/2006/main" name="VeniceBeachVTI">
  <a:themeElements>
    <a:clrScheme name="AnalogousFromDarkSeedLeftStep">
      <a:dk1>
        <a:srgbClr val="000000"/>
      </a:dk1>
      <a:lt1>
        <a:srgbClr val="FFFFFF"/>
      </a:lt1>
      <a:dk2>
        <a:srgbClr val="30241B"/>
      </a:dk2>
      <a:lt2>
        <a:srgbClr val="F0F2F3"/>
      </a:lt2>
      <a:accent1>
        <a:srgbClr val="C37D4D"/>
      </a:accent1>
      <a:accent2>
        <a:srgbClr val="B13B3C"/>
      </a:accent2>
      <a:accent3>
        <a:srgbClr val="C34D7F"/>
      </a:accent3>
      <a:accent4>
        <a:srgbClr val="B13B9E"/>
      </a:accent4>
      <a:accent5>
        <a:srgbClr val="A54DC3"/>
      </a:accent5>
      <a:accent6>
        <a:srgbClr val="643EB3"/>
      </a:accent6>
      <a:hlink>
        <a:srgbClr val="B33FBF"/>
      </a:hlink>
      <a:folHlink>
        <a:srgbClr val="7F7F7F"/>
      </a:folHlink>
    </a:clrScheme>
    <a:fontScheme name="Avenir 1">
      <a:majorFont>
        <a:latin typeface="Avenir Next LT Pro Light"/>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eniceBeachVTI" id="{69839BBA-F383-4FFD-B56A-E36ACE43E09D}" vid="{060D2740-A69C-444A-B833-E03D333ADDA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743</TotalTime>
  <Words>1689</Words>
  <Application>Microsoft Macintosh PowerPoint</Application>
  <PresentationFormat>Widescreen</PresentationFormat>
  <Paragraphs>208</Paragraphs>
  <Slides>21</Slides>
  <Notes>14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Arial</vt:lpstr>
      <vt:lpstr>Avenir Next LT Pro</vt:lpstr>
      <vt:lpstr>Avenir Next LT Pro Light</vt:lpstr>
      <vt:lpstr>Calibri</vt:lpstr>
      <vt:lpstr>Cambria Math</vt:lpstr>
      <vt:lpstr>VeniceBeachVTI</vt:lpstr>
      <vt:lpstr>Malware Detection</vt:lpstr>
      <vt:lpstr>Introduction: android malware</vt:lpstr>
      <vt:lpstr>Introduction: malware Detection</vt:lpstr>
      <vt:lpstr>Introduction: Data source</vt:lpstr>
      <vt:lpstr>Exploratory data analysis</vt:lpstr>
      <vt:lpstr>Exploratory data analysis</vt:lpstr>
      <vt:lpstr>Methodology</vt:lpstr>
      <vt:lpstr>Methodology: Data Split</vt:lpstr>
      <vt:lpstr>Methodology: Feature selection</vt:lpstr>
      <vt:lpstr>Methodology: modeling</vt:lpstr>
      <vt:lpstr>Methodology: Hyperparameter tuning</vt:lpstr>
      <vt:lpstr>Methodology: Stacking ensemble</vt:lpstr>
      <vt:lpstr>Methodology: Stacking ensemble</vt:lpstr>
      <vt:lpstr>Methodology: Probability Calibration</vt:lpstr>
      <vt:lpstr>Results  and interpretation</vt:lpstr>
      <vt:lpstr>Results: Prediction Performance</vt:lpstr>
      <vt:lpstr>Results: Evaluation speed</vt:lpstr>
      <vt:lpstr>Results: Interpretation RF Feature importance</vt:lpstr>
      <vt:lpstr>Results: Interpretation LOGISTIC REGRESSION COEFFICIENTS</vt:lpstr>
      <vt:lpstr>Results: Interpretation shallow DECISION TREE</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Malware Detection</dc:title>
  <dc:creator>Jasper Tsai</dc:creator>
  <cp:lastModifiedBy>mark faynboym</cp:lastModifiedBy>
  <cp:revision>28</cp:revision>
  <dcterms:created xsi:type="dcterms:W3CDTF">2023-11-26T00:17:42Z</dcterms:created>
  <dcterms:modified xsi:type="dcterms:W3CDTF">2023-12-03T20:15:16Z</dcterms:modified>
</cp:coreProperties>
</file>